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911" r:id="rId2"/>
    <p:sldId id="257" r:id="rId3"/>
    <p:sldId id="258" r:id="rId4"/>
    <p:sldId id="284" r:id="rId5"/>
    <p:sldId id="914" r:id="rId6"/>
    <p:sldId id="287" r:id="rId7"/>
    <p:sldId id="913" r:id="rId8"/>
    <p:sldId id="916" r:id="rId9"/>
    <p:sldId id="259" r:id="rId10"/>
    <p:sldId id="260" r:id="rId11"/>
    <p:sldId id="915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910" r:id="rId25"/>
    <p:sldId id="273" r:id="rId26"/>
    <p:sldId id="274" r:id="rId27"/>
    <p:sldId id="283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917" r:id="rId39"/>
    <p:sldId id="301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0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446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095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6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982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4297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058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5755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3633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695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0752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972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11542-B724-4BAE-9C61-AD847FFCF9EA}" type="datetimeFigureOut">
              <a:rPr lang="sv-SE" smtClean="0"/>
              <a:t>2026-06-03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3360F-6160-4BC2-B105-AF592B9AA66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78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nesthguide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biopix.dk/Species.asp?Language=sv&amp;Searchtext=Amanita%20virosa&amp;Category=Svampe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biopix.dk/Species.asp?Language=sv&amp;Searchtext=Amanita%20phalloides&amp;Category=Svamp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07E753-FC06-E2AB-8C12-B426BAFB6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CE7420EB-9250-376C-89E4-EB62B4190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9">
            <a:extLst>
              <a:ext uri="{FF2B5EF4-FFF2-40B4-BE49-F238E27FC236}">
                <a16:creationId xmlns:a16="http://schemas.microsoft.com/office/drawing/2014/main" id="{B5BF01BD-564A-2278-C985-C0A39B836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ight Triangle 11">
            <a:extLst>
              <a:ext uri="{FF2B5EF4-FFF2-40B4-BE49-F238E27FC236}">
                <a16:creationId xmlns:a16="http://schemas.microsoft.com/office/drawing/2014/main" id="{3E7D106F-594B-7171-BBB7-089D335F8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B270AF-75EE-9970-D2D3-4C171615D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6A15024-B3B3-FDC0-4C80-A90F2084C5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024" y="1383527"/>
            <a:ext cx="6072333" cy="4175166"/>
          </a:xfrm>
        </p:spPr>
        <p:txBody>
          <a:bodyPr anchor="ctr"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Mushroom Poisoning Resulting in Fulminant Liver Failure</a:t>
            </a:r>
            <a:br>
              <a:rPr lang="sv-SE" sz="4600" dirty="0">
                <a:latin typeface="Aptos SemiBold" panose="020B0004020202020204" pitchFamily="34" charset="0"/>
              </a:rPr>
            </a:br>
            <a:endParaRPr lang="sv-SE" sz="4600" dirty="0">
              <a:latin typeface="Aptos SemiBold" panose="020B0004020202020204" pitchFamily="34" charset="0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CC7A593-1DA5-80E8-96D8-D28C7BAC5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6051" y="2581835"/>
            <a:ext cx="3323968" cy="1778552"/>
          </a:xfrm>
        </p:spPr>
        <p:txBody>
          <a:bodyPr anchor="ctr">
            <a:normAutofit/>
          </a:bodyPr>
          <a:lstStyle/>
          <a:p>
            <a:pPr algn="l"/>
            <a:r>
              <a:rPr lang="sv-SE" dirty="0">
                <a:latin typeface="Aptos" panose="020B0004020202020204" pitchFamily="34" charset="0"/>
              </a:rPr>
              <a:t>Kai Knudsen</a:t>
            </a:r>
          </a:p>
          <a:p>
            <a:pPr algn="l"/>
            <a:r>
              <a:rPr lang="sv-SE" dirty="0" err="1">
                <a:latin typeface="Aptos" panose="020B0004020202020204" pitchFamily="34" charset="0"/>
              </a:rPr>
              <a:t>Department</a:t>
            </a:r>
            <a:r>
              <a:rPr lang="sv-SE" dirty="0">
                <a:latin typeface="Aptos" panose="020B0004020202020204" pitchFamily="34" charset="0"/>
              </a:rPr>
              <a:t> </a:t>
            </a:r>
            <a:r>
              <a:rPr lang="sv-SE" dirty="0" err="1">
                <a:latin typeface="Aptos" panose="020B0004020202020204" pitchFamily="34" charset="0"/>
              </a:rPr>
              <a:t>of</a:t>
            </a:r>
            <a:r>
              <a:rPr lang="sv-SE" dirty="0">
                <a:latin typeface="Aptos" panose="020B0004020202020204" pitchFamily="34" charset="0"/>
              </a:rPr>
              <a:t> </a:t>
            </a:r>
            <a:r>
              <a:rPr lang="sv-SE" dirty="0" err="1">
                <a:latin typeface="Aptos" panose="020B0004020202020204" pitchFamily="34" charset="0"/>
              </a:rPr>
              <a:t>Anesthesia</a:t>
            </a:r>
            <a:r>
              <a:rPr lang="sv-SE" dirty="0">
                <a:latin typeface="Aptos" panose="020B0004020202020204" pitchFamily="34" charset="0"/>
              </a:rPr>
              <a:t> and Intensive Care</a:t>
            </a:r>
            <a:r>
              <a:rPr lang="en-GB" dirty="0">
                <a:latin typeface="Aptos" panose="020B0004020202020204" pitchFamily="34" charset="0"/>
              </a:rPr>
              <a:t> </a:t>
            </a:r>
          </a:p>
          <a:p>
            <a:pPr algn="l"/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E807AEA-233B-0148-04EF-C639AD0B3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Bildobjekt 7">
            <a:extLst>
              <a:ext uri="{FF2B5EF4-FFF2-40B4-BE49-F238E27FC236}">
                <a16:creationId xmlns:a16="http://schemas.microsoft.com/office/drawing/2014/main" id="{C3C2F4B3-9327-1E04-80D7-B7880AB75E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34" y="5433501"/>
            <a:ext cx="6126492" cy="774194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55039C07-55C4-89A1-04B0-8C544B0621D3}"/>
              </a:ext>
            </a:extLst>
          </p:cNvPr>
          <p:cNvSpPr txBox="1"/>
          <p:nvPr/>
        </p:nvSpPr>
        <p:spPr>
          <a:xfrm>
            <a:off x="9195626" y="5949615"/>
            <a:ext cx="2671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hlinkClick r:id="rId3"/>
              </a:rPr>
              <a:t>http://anesthguide.com</a:t>
            </a:r>
            <a:r>
              <a:rPr lang="sv-SE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12981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4767DC-C8B5-90C3-89A0-DAFF0753E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94" y="1188637"/>
            <a:ext cx="3643995" cy="4534830"/>
          </a:xfrm>
        </p:spPr>
        <p:txBody>
          <a:bodyPr>
            <a:normAutofit/>
          </a:bodyPr>
          <a:lstStyle/>
          <a:p>
            <a:pPr algn="r"/>
            <a:r>
              <a:rPr lang="en-GB" sz="4600" b="1">
                <a:latin typeface="Aptos SemiBold" panose="020B0004020202020204" pitchFamily="34" charset="0"/>
              </a:rPr>
              <a:t>Case Presentation</a:t>
            </a:r>
            <a:br>
              <a:rPr lang="sv-SE" sz="4600"/>
            </a:br>
            <a:endParaRPr lang="sv-SE" sz="4600" dirty="0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569F68-CC27-47DB-857C-F4819BD43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9" y="1335302"/>
            <a:ext cx="5420308" cy="4777945"/>
          </a:xfrm>
        </p:spPr>
        <p:txBody>
          <a:bodyPr anchor="ctr">
            <a:normAutofit/>
          </a:bodyPr>
          <a:lstStyle/>
          <a:p>
            <a:r>
              <a:rPr lang="en-GB" sz="2000">
                <a:latin typeface="Aptos" panose="020B0004020202020204" pitchFamily="34" charset="0"/>
              </a:rPr>
              <a:t>A 64-year-old woman from Ukraine living in Helsingborg with her two daughters and three grandchildren</a:t>
            </a:r>
            <a:endParaRPr lang="sv-SE" sz="2000">
              <a:latin typeface="Aptos" panose="020B0004020202020204" pitchFamily="34" charset="0"/>
            </a:endParaRPr>
          </a:p>
          <a:p>
            <a:pPr lvl="0"/>
            <a:r>
              <a:rPr lang="en-GB" sz="2000">
                <a:latin typeface="Aptos" panose="020B0004020202020204" pitchFamily="34" charset="0"/>
              </a:rPr>
              <a:t>Does not speak Swedish or English</a:t>
            </a:r>
            <a:endParaRPr lang="sv-SE" sz="2000">
              <a:latin typeface="Aptos" panose="020B0004020202020204" pitchFamily="34" charset="0"/>
            </a:endParaRPr>
          </a:p>
          <a:p>
            <a:pPr lvl="0"/>
            <a:r>
              <a:rPr lang="en-GB" sz="2000">
                <a:latin typeface="Aptos" panose="020B0004020202020204" pitchFamily="34" charset="0"/>
              </a:rPr>
              <a:t>History of hypertension; otherwise previously healthy</a:t>
            </a:r>
            <a:endParaRPr lang="sv-SE" sz="2000">
              <a:latin typeface="Aptos" panose="020B0004020202020204" pitchFamily="34" charset="0"/>
            </a:endParaRPr>
          </a:p>
          <a:p>
            <a:pPr lvl="0"/>
            <a:r>
              <a:rPr lang="sv-SE" sz="2000">
                <a:latin typeface="Aptos" panose="020B0004020202020204" pitchFamily="34" charset="0"/>
              </a:rPr>
              <a:t>No significant alcohol consumption</a:t>
            </a:r>
          </a:p>
          <a:p>
            <a:pPr lvl="0"/>
            <a:r>
              <a:rPr lang="en-GB" sz="2000">
                <a:latin typeface="Aptos" panose="020B0004020202020204" pitchFamily="34" charset="0"/>
              </a:rPr>
              <a:t>No use of hepatotoxic medications or herbal supplements.</a:t>
            </a:r>
            <a:endParaRPr lang="sv-SE" sz="2000">
              <a:latin typeface="Aptos" panose="020B0004020202020204" pitchFamily="34" charset="0"/>
            </a:endParaRPr>
          </a:p>
          <a:p>
            <a:pPr lvl="0"/>
            <a:r>
              <a:rPr lang="en-GB" sz="2000">
                <a:latin typeface="Aptos" panose="020B0004020202020204" pitchFamily="34" charset="0"/>
              </a:rPr>
              <a:t>No known pre-existing liver disease</a:t>
            </a:r>
            <a:endParaRPr lang="sv-SE" sz="2000">
              <a:latin typeface="Aptos" panose="020B0004020202020204" pitchFamily="34" charset="0"/>
            </a:endParaRPr>
          </a:p>
          <a:p>
            <a:r>
              <a:rPr lang="en-GB" sz="2000">
                <a:latin typeface="Aptos" panose="020B0004020202020204" pitchFamily="34" charset="0"/>
              </a:rPr>
              <a:t>In late July, she collected wild mushrooms and consumed a mushroom stew. One of her daughters ate the same meal but remained asymptomatic</a:t>
            </a:r>
            <a:endParaRPr lang="sv-SE" sz="2000">
              <a:latin typeface="Aptos" panose="020B0004020202020204" pitchFamily="34" charset="0"/>
            </a:endParaRP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3382014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3F786E-F758-D4F0-BD71-0464AFA0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60" y="1188637"/>
            <a:ext cx="3751367" cy="4475563"/>
          </a:xfrm>
        </p:spPr>
        <p:txBody>
          <a:bodyPr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Initial Presentation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8973C3-4D95-B5F2-3E07-592BD4E98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6769" y="1198162"/>
            <a:ext cx="6653021" cy="4642971"/>
          </a:xfrm>
        </p:spPr>
        <p:txBody>
          <a:bodyPr anchor="ctr">
            <a:no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The patient presented to the Emergency Department in Helsingborg on August 1st with: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Nausea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Profuse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diarrhea</a:t>
            </a:r>
            <a:r>
              <a:rPr lang="sv-SE" sz="1800" dirty="0">
                <a:latin typeface="Aptos" panose="020B0004020202020204" pitchFamily="34" charset="0"/>
              </a:rPr>
              <a:t>. </a:t>
            </a:r>
            <a:r>
              <a:rPr lang="en-GB" sz="1800" dirty="0">
                <a:latin typeface="Aptos" panose="020B0004020202020204" pitchFamily="34" charset="0"/>
              </a:rPr>
              <a:t>Initially, viral gastroenteritis was suspected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After</a:t>
            </a:r>
            <a:r>
              <a:rPr lang="sv-SE" sz="1800" dirty="0">
                <a:latin typeface="Aptos" panose="020B0004020202020204" pitchFamily="34" charset="0"/>
              </a:rPr>
              <a:t> 3–4 </a:t>
            </a:r>
            <a:r>
              <a:rPr lang="sv-SE" sz="1800" dirty="0" err="1">
                <a:latin typeface="Aptos" panose="020B0004020202020204" pitchFamily="34" charset="0"/>
              </a:rPr>
              <a:t>days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she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developed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Markedly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abnormal</a:t>
            </a:r>
            <a:r>
              <a:rPr lang="sv-SE" sz="1800" dirty="0">
                <a:latin typeface="Aptos" panose="020B0004020202020204" pitchFamily="34" charset="0"/>
              </a:rPr>
              <a:t> liver </a:t>
            </a:r>
            <a:r>
              <a:rPr lang="sv-SE" sz="1800" dirty="0" err="1">
                <a:latin typeface="Aptos" panose="020B0004020202020204" pitchFamily="34" charset="0"/>
              </a:rPr>
              <a:t>function</a:t>
            </a:r>
            <a:r>
              <a:rPr lang="sv-SE" sz="1800" dirty="0">
                <a:latin typeface="Aptos" panose="020B0004020202020204" pitchFamily="34" charset="0"/>
              </a:rPr>
              <a:t> tests</a:t>
            </a: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Rising </a:t>
            </a:r>
            <a:r>
              <a:rPr lang="sv-SE" sz="1800" dirty="0" err="1">
                <a:latin typeface="Aptos" panose="020B0004020202020204" pitchFamily="34" charset="0"/>
              </a:rPr>
              <a:t>aminotransferases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Progressive </a:t>
            </a:r>
            <a:r>
              <a:rPr lang="sv-SE" sz="1800" dirty="0" err="1">
                <a:latin typeface="Aptos" panose="020B0004020202020204" pitchFamily="34" charset="0"/>
              </a:rPr>
              <a:t>coagulopathy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with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increasing</a:t>
            </a:r>
            <a:r>
              <a:rPr lang="sv-SE" sz="1800" dirty="0">
                <a:latin typeface="Aptos" panose="020B0004020202020204" pitchFamily="34" charset="0"/>
              </a:rPr>
              <a:t> INR</a:t>
            </a:r>
          </a:p>
          <a:p>
            <a:r>
              <a:rPr lang="en-GB" sz="1800" dirty="0">
                <a:latin typeface="Aptos" panose="020B0004020202020204" pitchFamily="34" charset="0"/>
              </a:rPr>
              <a:t>Poisoning by either </a:t>
            </a:r>
            <a:r>
              <a:rPr lang="en-GB" sz="1800" b="1" dirty="0">
                <a:latin typeface="Aptos" panose="020B0004020202020204" pitchFamily="34" charset="0"/>
              </a:rPr>
              <a:t>Destroying Angel (Amanita </a:t>
            </a:r>
            <a:r>
              <a:rPr lang="en-GB" sz="1800" b="1" dirty="0" err="1">
                <a:latin typeface="Aptos" panose="020B0004020202020204" pitchFamily="34" charset="0"/>
              </a:rPr>
              <a:t>virosa</a:t>
            </a:r>
            <a:r>
              <a:rPr lang="en-GB" sz="1800" b="1" dirty="0">
                <a:latin typeface="Aptos" panose="020B0004020202020204" pitchFamily="34" charset="0"/>
              </a:rPr>
              <a:t>)</a:t>
            </a:r>
            <a:r>
              <a:rPr lang="en-GB" sz="1800" dirty="0">
                <a:latin typeface="Aptos" panose="020B0004020202020204" pitchFamily="34" charset="0"/>
              </a:rPr>
              <a:t> or </a:t>
            </a:r>
            <a:r>
              <a:rPr lang="en-GB" sz="1800" b="1" dirty="0">
                <a:latin typeface="Aptos" panose="020B0004020202020204" pitchFamily="34" charset="0"/>
              </a:rPr>
              <a:t>Death Cap (Amanita phalloides)</a:t>
            </a:r>
            <a:r>
              <a:rPr lang="en-GB" sz="1800" dirty="0">
                <a:latin typeface="Aptos" panose="020B0004020202020204" pitchFamily="34" charset="0"/>
              </a:rPr>
              <a:t> was suspected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On August 3rd she deteriorated rapidly with: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Shock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Severe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hypotension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transplant </a:t>
            </a:r>
            <a:r>
              <a:rPr lang="en-GB" sz="1800" dirty="0" err="1">
                <a:latin typeface="Aptos" panose="020B0004020202020204" pitchFamily="34" charset="0"/>
              </a:rPr>
              <a:t>center</a:t>
            </a:r>
            <a:r>
              <a:rPr lang="en-GB" sz="1800" dirty="0">
                <a:latin typeface="Aptos" panose="020B0004020202020204" pitchFamily="34" charset="0"/>
              </a:rPr>
              <a:t> at </a:t>
            </a:r>
            <a:r>
              <a:rPr lang="en-GB" sz="1800" dirty="0" err="1">
                <a:latin typeface="Aptos" panose="020B0004020202020204" pitchFamily="34" charset="0"/>
              </a:rPr>
              <a:t>Sahlgrenska</a:t>
            </a:r>
            <a:r>
              <a:rPr lang="en-GB" sz="1800" dirty="0">
                <a:latin typeface="Aptos" panose="020B0004020202020204" pitchFamily="34" charset="0"/>
              </a:rPr>
              <a:t> University Hospital was contacted for evaluation of emergency liver transplantation</a:t>
            </a:r>
            <a:r>
              <a:rPr lang="en-GB" sz="1800" dirty="0"/>
              <a:t>.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195227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67F9FF-D4E9-52CD-FC75-27AA1DA02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163" y="67515"/>
            <a:ext cx="3763818" cy="3044298"/>
          </a:xfrm>
        </p:spPr>
        <p:txBody>
          <a:bodyPr>
            <a:normAutofit/>
          </a:bodyPr>
          <a:lstStyle/>
          <a:p>
            <a:pPr algn="r"/>
            <a:r>
              <a:rPr lang="en-GB" sz="4000" b="1" dirty="0">
                <a:latin typeface="Aptos SemiBold" panose="020B0004020202020204" pitchFamily="34" charset="0"/>
              </a:rPr>
              <a:t>Destroying Angel </a:t>
            </a:r>
            <a:br>
              <a:rPr lang="en-GB" sz="4000" b="1" dirty="0">
                <a:latin typeface="Aptos SemiBold" panose="020B0004020202020204" pitchFamily="34" charset="0"/>
              </a:rPr>
            </a:br>
            <a:r>
              <a:rPr lang="en-GB" sz="3200" b="1" dirty="0">
                <a:latin typeface="Aptos SemiBold" panose="020B0004020202020204" pitchFamily="34" charset="0"/>
              </a:rPr>
              <a:t>(Amanita </a:t>
            </a:r>
            <a:r>
              <a:rPr lang="en-GB" sz="3200" b="1" dirty="0" err="1">
                <a:latin typeface="Aptos SemiBold" panose="020B0004020202020204" pitchFamily="34" charset="0"/>
              </a:rPr>
              <a:t>virosa</a:t>
            </a:r>
            <a:r>
              <a:rPr lang="en-GB" sz="3200" b="1" dirty="0">
                <a:latin typeface="Aptos SemiBold" panose="020B0004020202020204" pitchFamily="34" charset="0"/>
              </a:rPr>
              <a:t>)</a:t>
            </a:r>
            <a:endParaRPr lang="sv-SE" sz="32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p 3">
            <a:extLst>
              <a:ext uri="{FF2B5EF4-FFF2-40B4-BE49-F238E27FC236}">
                <a16:creationId xmlns:a16="http://schemas.microsoft.com/office/drawing/2014/main" id="{52376166-34D8-6E0E-CD51-0417F49964B1}"/>
              </a:ext>
            </a:extLst>
          </p:cNvPr>
          <p:cNvGrpSpPr/>
          <p:nvPr/>
        </p:nvGrpSpPr>
        <p:grpSpPr>
          <a:xfrm>
            <a:off x="985521" y="2806901"/>
            <a:ext cx="3426460" cy="2923340"/>
            <a:chOff x="539750" y="1989138"/>
            <a:chExt cx="3983038" cy="2987675"/>
          </a:xfrm>
          <a:noFill/>
        </p:grpSpPr>
        <p:pic>
          <p:nvPicPr>
            <p:cNvPr id="5" name="Picture 14" descr="Vit flugsvamp (Amanita virosa) foto">
              <a:hlinkClick r:id="rId2" tooltip="se alla"/>
              <a:extLst>
                <a:ext uri="{FF2B5EF4-FFF2-40B4-BE49-F238E27FC236}">
                  <a16:creationId xmlns:a16="http://schemas.microsoft.com/office/drawing/2014/main" id="{EABE1D35-9543-41A3-21AD-7934535897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9750" y="1989138"/>
              <a:ext cx="3983038" cy="2987675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</p:spPr>
        </p:pic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E5B990F7-6B02-AE7E-2843-5A55EE865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2015655"/>
              <a:ext cx="1310804" cy="279648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sv-SE" sz="1800" b="0" dirty="0"/>
                <a:t>l</a:t>
              </a:r>
              <a:endParaRPr lang="sv-SE" sz="1800" dirty="0">
                <a:solidFill>
                  <a:srgbClr val="0000CC"/>
                </a:solidFill>
                <a:latin typeface="Verdana" pitchFamily="34" charset="0"/>
                <a:cs typeface="Times New Roman" pitchFamily="18" charset="0"/>
              </a:endParaRPr>
            </a:p>
          </p:txBody>
        </p:sp>
      </p:grp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7F658522-9937-CBAE-F47A-4E0D75D49271}"/>
              </a:ext>
            </a:extLst>
          </p:cNvPr>
          <p:cNvSpPr txBox="1">
            <a:spLocks/>
          </p:cNvSpPr>
          <p:nvPr/>
        </p:nvSpPr>
        <p:spPr>
          <a:xfrm>
            <a:off x="5138928" y="1338729"/>
            <a:ext cx="4795584" cy="41805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>
                <a:latin typeface="Aptos" panose="020B0004020202020204" pitchFamily="34" charset="0"/>
              </a:rPr>
              <a:t>The Destroying Angel is one of the most toxic mushrooms found in Northern Europe.</a:t>
            </a:r>
            <a:endParaRPr lang="sv-SE" sz="2200">
              <a:latin typeface="Aptos" panose="020B0004020202020204" pitchFamily="34" charset="0"/>
            </a:endParaRPr>
          </a:p>
          <a:p>
            <a:r>
              <a:rPr lang="sv-SE" sz="2200">
                <a:latin typeface="Aptos" panose="020B0004020202020204" pitchFamily="34" charset="0"/>
              </a:rPr>
              <a:t>Characteristics:</a:t>
            </a:r>
          </a:p>
          <a:p>
            <a:r>
              <a:rPr lang="sv-SE" sz="2200">
                <a:latin typeface="Aptos" panose="020B0004020202020204" pitchFamily="34" charset="0"/>
              </a:rPr>
              <a:t>Completely white appearance</a:t>
            </a:r>
          </a:p>
          <a:p>
            <a:r>
              <a:rPr lang="en-GB" sz="2200">
                <a:latin typeface="Aptos" panose="020B0004020202020204" pitchFamily="34" charset="0"/>
              </a:rPr>
              <a:t>White cap, gills, stem, ring and volva</a:t>
            </a:r>
            <a:endParaRPr lang="sv-SE" sz="2200">
              <a:latin typeface="Aptos" panose="020B0004020202020204" pitchFamily="34" charset="0"/>
            </a:endParaRPr>
          </a:p>
          <a:p>
            <a:r>
              <a:rPr lang="en-GB" sz="2200">
                <a:latin typeface="Aptos" panose="020B0004020202020204" pitchFamily="34" charset="0"/>
              </a:rPr>
              <a:t>Responsible for numerous fatal poisonings worldwide</a:t>
            </a:r>
            <a:endParaRPr lang="sv-SE" sz="2200">
              <a:latin typeface="Aptos" panose="020B0004020202020204" pitchFamily="34" charset="0"/>
            </a:endParaRPr>
          </a:p>
          <a:p>
            <a:r>
              <a:rPr lang="en-GB" sz="2200">
                <a:latin typeface="Aptos" panose="020B0004020202020204" pitchFamily="34" charset="0"/>
              </a:rPr>
              <a:t>Because of its attractive appearance, it is occasionally mistaken for edible white mushrooms.</a:t>
            </a:r>
            <a:endParaRPr lang="sv-SE" sz="2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646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1F548F8-05F0-9E7C-CB86-25D22E13B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56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94A51C0-80B9-34D5-D856-7F2E9884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050745" cy="1840313"/>
          </a:xfrm>
        </p:spPr>
        <p:txBody>
          <a:bodyPr>
            <a:normAutofit fontScale="90000"/>
          </a:bodyPr>
          <a:lstStyle/>
          <a:p>
            <a:pPr algn="r"/>
            <a:r>
              <a:rPr lang="en-GB" sz="5100" b="1" dirty="0">
                <a:latin typeface="Aptos SemiBold" panose="020B0004020202020204" pitchFamily="34" charset="0"/>
              </a:rPr>
              <a:t>Death Cap </a:t>
            </a:r>
            <a:r>
              <a:rPr lang="en-GB" sz="3600" b="1" dirty="0">
                <a:latin typeface="Aptos SemiBold" panose="020B0004020202020204" pitchFamily="34" charset="0"/>
              </a:rPr>
              <a:t>(Amanita phalloides)</a:t>
            </a:r>
            <a:endParaRPr lang="sv-SE" sz="5100" b="1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67549A48-EEF6-1B17-F27C-5877E241BB78}"/>
              </a:ext>
            </a:extLst>
          </p:cNvPr>
          <p:cNvSpPr txBox="1">
            <a:spLocks/>
          </p:cNvSpPr>
          <p:nvPr/>
        </p:nvSpPr>
        <p:spPr>
          <a:xfrm>
            <a:off x="5138928" y="1338729"/>
            <a:ext cx="4795584" cy="4180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>
                <a:latin typeface="Aptos" panose="020B0004020202020204" pitchFamily="34" charset="0"/>
              </a:rPr>
              <a:t>The Death Cap is responsible for the majority of fatal mushroom poisonings worldwide.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Habitat:</a:t>
            </a:r>
          </a:p>
          <a:p>
            <a:r>
              <a:rPr lang="sv-SE" sz="1800" dirty="0" err="1">
                <a:latin typeface="Aptos" panose="020B0004020202020204" pitchFamily="34" charset="0"/>
              </a:rPr>
              <a:t>Deciduous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forests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Mixed </a:t>
            </a:r>
            <a:r>
              <a:rPr lang="sv-SE" sz="1800" dirty="0" err="1">
                <a:latin typeface="Aptos" panose="020B0004020202020204" pitchFamily="34" charset="0"/>
              </a:rPr>
              <a:t>forests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Occasionally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grassland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Frequently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associated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with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r>
              <a:rPr lang="sv-SE" sz="1800" dirty="0" err="1">
                <a:latin typeface="Aptos" panose="020B0004020202020204" pitchFamily="34" charset="0"/>
              </a:rPr>
              <a:t>Beech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Oak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Hazel</a:t>
            </a:r>
          </a:p>
          <a:p>
            <a:r>
              <a:rPr lang="sv-SE" sz="1800" dirty="0">
                <a:latin typeface="Aptos" panose="020B0004020202020204" pitchFamily="34" charset="0"/>
              </a:rPr>
              <a:t>Distribution:</a:t>
            </a:r>
          </a:p>
          <a:p>
            <a:r>
              <a:rPr lang="sv-SE" sz="1800" dirty="0">
                <a:latin typeface="Aptos" panose="020B0004020202020204" pitchFamily="34" charset="0"/>
              </a:rPr>
              <a:t>Southern Sweden</a:t>
            </a:r>
          </a:p>
          <a:p>
            <a:r>
              <a:rPr lang="sv-SE" sz="1800" dirty="0">
                <a:latin typeface="Aptos" panose="020B0004020202020204" pitchFamily="34" charset="0"/>
              </a:rPr>
              <a:t>Central Sweden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70CFCCB5-D740-A4ED-5960-24CEE122AE5D}"/>
              </a:ext>
            </a:extLst>
          </p:cNvPr>
          <p:cNvGrpSpPr/>
          <p:nvPr/>
        </p:nvGrpSpPr>
        <p:grpSpPr>
          <a:xfrm>
            <a:off x="878205" y="3387188"/>
            <a:ext cx="3533776" cy="2485731"/>
            <a:chOff x="533400" y="2104803"/>
            <a:chExt cx="3962400" cy="3000597"/>
          </a:xfrm>
          <a:noFill/>
        </p:grpSpPr>
        <p:pic>
          <p:nvPicPr>
            <p:cNvPr id="17" name="Picture 7" descr="Lömsk flugsvamp (Amanita phalloides) foto">
              <a:hlinkClick r:id="rId2" tooltip="se alla"/>
              <a:extLst>
                <a:ext uri="{FF2B5EF4-FFF2-40B4-BE49-F238E27FC236}">
                  <a16:creationId xmlns:a16="http://schemas.microsoft.com/office/drawing/2014/main" id="{047C6C8C-4248-C0DC-C89A-58B122779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3400" y="2133600"/>
              <a:ext cx="3962400" cy="2971800"/>
            </a:xfrm>
            <a:prstGeom prst="rect">
              <a:avLst/>
            </a:prstGeom>
            <a:grpFill/>
            <a:ln w="38100">
              <a:noFill/>
              <a:miter lim="800000"/>
              <a:headEnd/>
              <a:tailEnd/>
            </a:ln>
          </p:spPr>
        </p:pic>
        <p:sp>
          <p:nvSpPr>
            <p:cNvPr id="18" name="Rectangle 3">
              <a:extLst>
                <a:ext uri="{FF2B5EF4-FFF2-40B4-BE49-F238E27FC236}">
                  <a16:creationId xmlns:a16="http://schemas.microsoft.com/office/drawing/2014/main" id="{DE2046CA-48A0-CCDC-FA38-3C5CA65493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750" y="2104803"/>
              <a:ext cx="1310804" cy="279648"/>
            </a:xfrm>
            <a:prstGeom prst="rect">
              <a:avLst/>
            </a:prstGeom>
            <a:grpFill/>
            <a:ln w="12700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sv-SE" sz="1800" b="0" dirty="0"/>
                <a:t>l</a:t>
              </a:r>
              <a:endParaRPr lang="sv-SE" sz="1800" dirty="0">
                <a:solidFill>
                  <a:srgbClr val="0000CC"/>
                </a:solidFill>
                <a:latin typeface="Verdana" pitchFamily="34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3489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F9146F2B-45C7-9FC5-8226-F8221A9A65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27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9AF049-22A5-667C-0597-9666F15D1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A22B385-65F5-240F-F83E-D4D180638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5B6DAA1-38CC-05DC-AEA5-0DD5CBBE7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5F19E98-D5E9-3C99-75CB-0A9F565C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41A19-D15B-3AAD-92D6-3F9C6BF38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C962F8D-4305-73DD-3E2C-F4EC3A20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37" y="1260376"/>
            <a:ext cx="3720196" cy="4421467"/>
          </a:xfrm>
        </p:spPr>
        <p:txBody>
          <a:bodyPr>
            <a:normAutofit/>
          </a:bodyPr>
          <a:lstStyle/>
          <a:p>
            <a:pPr algn="r"/>
            <a:r>
              <a:rPr lang="en-GB" sz="6100" b="1" dirty="0">
                <a:latin typeface="Aptos SemiBold" panose="020B0004020202020204" pitchFamily="34" charset="0"/>
              </a:rPr>
              <a:t>Amatoxin Poisoning</a:t>
            </a:r>
            <a:br>
              <a:rPr lang="en-GB" sz="6100" b="1" dirty="0">
                <a:latin typeface="Aptos SemiBold" panose="020B0004020202020204" pitchFamily="34" charset="0"/>
              </a:rPr>
            </a:br>
            <a:r>
              <a:rPr lang="en-GB" sz="2200" dirty="0">
                <a:latin typeface="Aptos" panose="020B0004020202020204" pitchFamily="34" charset="0"/>
              </a:rPr>
              <a:t>The Swedish Poisons Information Centre recommended immediate </a:t>
            </a:r>
            <a:r>
              <a:rPr lang="en-GB" sz="2200" dirty="0" err="1">
                <a:latin typeface="Aptos" panose="020B0004020202020204" pitchFamily="34" charset="0"/>
              </a:rPr>
              <a:t>antidotal</a:t>
            </a:r>
            <a:r>
              <a:rPr lang="en-GB" sz="2200" dirty="0">
                <a:latin typeface="Aptos" panose="020B0004020202020204" pitchFamily="34" charset="0"/>
              </a:rPr>
              <a:t> therapy:</a:t>
            </a:r>
            <a:br>
              <a:rPr lang="sv-SE" sz="2200" dirty="0">
                <a:latin typeface="Aptos" panose="020B0004020202020204" pitchFamily="34" charset="0"/>
              </a:rPr>
            </a:br>
            <a:endParaRPr lang="sv-SE" sz="22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DC3E3CB-5BB9-2824-4BD3-8D2EDEA41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DD0340-8D90-8194-0854-BB25EFACB2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3873" y="531926"/>
            <a:ext cx="7094758" cy="5607881"/>
          </a:xfrm>
        </p:spPr>
        <p:txBody>
          <a:bodyPr anchor="ctr">
            <a:noAutofit/>
          </a:bodyPr>
          <a:lstStyle/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They cause about 300–500 yearly deaths worldwide</a:t>
            </a:r>
          </a:p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Increasing incidence in South-East Asia</a:t>
            </a:r>
          </a:p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90–95% of all mushroom deaths</a:t>
            </a:r>
          </a:p>
          <a:p>
            <a:pPr>
              <a:defRPr sz="1600" b="1"/>
            </a:pPr>
            <a:endParaRPr lang="en-US" sz="2000" dirty="0">
              <a:latin typeface="Aptos" panose="020B0004020202020204" pitchFamily="34" charset="0"/>
            </a:endParaRPr>
          </a:p>
          <a:p>
            <a:pPr lvl="1">
              <a:defRPr sz="1600" b="1"/>
            </a:pPr>
            <a:r>
              <a:rPr lang="en-US" dirty="0">
                <a:latin typeface="Aptos" panose="020B0004020202020204" pitchFamily="34" charset="0"/>
              </a:rPr>
              <a:t>If you eat some:</a:t>
            </a:r>
          </a:p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50% chance of AST over 1000</a:t>
            </a:r>
          </a:p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25% chance of AKI</a:t>
            </a:r>
          </a:p>
          <a:p>
            <a:pPr lvl="1">
              <a:defRPr sz="1400"/>
            </a:pPr>
            <a:r>
              <a:rPr lang="en-US" sz="2000" dirty="0">
                <a:latin typeface="Aptos" panose="020B0004020202020204" pitchFamily="34" charset="0"/>
              </a:rPr>
              <a:t>Mortality 7–10%</a:t>
            </a:r>
          </a:p>
          <a:p>
            <a:pPr lvl="0"/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683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A202407-7AD6-00F9-600F-7C6218D0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237" y="1260376"/>
            <a:ext cx="3720196" cy="4421467"/>
          </a:xfrm>
        </p:spPr>
        <p:txBody>
          <a:bodyPr>
            <a:normAutofit/>
          </a:bodyPr>
          <a:lstStyle/>
          <a:p>
            <a:pPr algn="r"/>
            <a:r>
              <a:rPr lang="en-GB" sz="6100" b="1" dirty="0">
                <a:latin typeface="Aptos SemiBold" panose="020B0004020202020204" pitchFamily="34" charset="0"/>
              </a:rPr>
              <a:t>Amatoxin Poisoning</a:t>
            </a:r>
            <a:br>
              <a:rPr lang="en-GB" sz="6100" b="1" dirty="0">
                <a:latin typeface="Aptos SemiBold" panose="020B0004020202020204" pitchFamily="34" charset="0"/>
              </a:rPr>
            </a:br>
            <a:r>
              <a:rPr lang="en-GB" sz="2200" dirty="0">
                <a:latin typeface="Aptos" panose="020B0004020202020204" pitchFamily="34" charset="0"/>
              </a:rPr>
              <a:t>The Swedish Poisons Information Centre recommended immediate </a:t>
            </a:r>
            <a:r>
              <a:rPr lang="en-GB" sz="2200" dirty="0" err="1">
                <a:latin typeface="Aptos" panose="020B0004020202020204" pitchFamily="34" charset="0"/>
              </a:rPr>
              <a:t>antidotal</a:t>
            </a:r>
            <a:r>
              <a:rPr lang="en-GB" sz="2200" dirty="0">
                <a:latin typeface="Aptos" panose="020B0004020202020204" pitchFamily="34" charset="0"/>
              </a:rPr>
              <a:t> therapy:</a:t>
            </a:r>
            <a:br>
              <a:rPr lang="sv-SE" sz="2200" dirty="0">
                <a:latin typeface="Aptos" panose="020B0004020202020204" pitchFamily="34" charset="0"/>
              </a:rPr>
            </a:br>
            <a:endParaRPr lang="sv-SE" sz="22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14F666-9AB8-EA80-0388-F480CF980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3873" y="531926"/>
            <a:ext cx="7094758" cy="5607881"/>
          </a:xfrm>
        </p:spPr>
        <p:txBody>
          <a:bodyPr anchor="ctr">
            <a:noAutofit/>
          </a:bodyPr>
          <a:lstStyle/>
          <a:p>
            <a:pPr lvl="0"/>
            <a:r>
              <a:rPr lang="sv-SE" sz="1800" dirty="0" err="1">
                <a:latin typeface="Aptos" panose="020B0004020202020204" pitchFamily="34" charset="0"/>
              </a:rPr>
              <a:t>Intravenous</a:t>
            </a:r>
            <a:r>
              <a:rPr lang="sv-SE" sz="1800" dirty="0">
                <a:latin typeface="Aptos" panose="020B0004020202020204" pitchFamily="34" charset="0"/>
              </a:rPr>
              <a:t> N-</a:t>
            </a:r>
            <a:r>
              <a:rPr lang="sv-SE" sz="1800" dirty="0" err="1">
                <a:latin typeface="Aptos" panose="020B0004020202020204" pitchFamily="34" charset="0"/>
              </a:rPr>
              <a:t>acetylcysteine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Intravenous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silibinin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Treatment was initiated urgently in Helsingborg on August 3rd.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Laboratory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findings</a:t>
            </a:r>
            <a:r>
              <a:rPr lang="sv-SE" sz="1800" dirty="0">
                <a:latin typeface="Aptos" panose="020B0004020202020204" pitchFamily="34" charset="0"/>
              </a:rPr>
              <a:t>: INR: 8.0 </a:t>
            </a:r>
            <a:r>
              <a:rPr lang="sv-SE" sz="1800" dirty="0" err="1">
                <a:latin typeface="Aptos" panose="020B0004020202020204" pitchFamily="34" charset="0"/>
              </a:rPr>
              <a:t>Lactate</a:t>
            </a:r>
            <a:r>
              <a:rPr lang="sv-SE" sz="1800" dirty="0">
                <a:latin typeface="Aptos" panose="020B0004020202020204" pitchFamily="34" charset="0"/>
              </a:rPr>
              <a:t>: 14 </a:t>
            </a:r>
            <a:r>
              <a:rPr lang="sv-SE" sz="1800" dirty="0" err="1">
                <a:latin typeface="Aptos" panose="020B0004020202020204" pitchFamily="34" charset="0"/>
              </a:rPr>
              <a:t>mmol</a:t>
            </a:r>
            <a:r>
              <a:rPr lang="sv-SE" sz="1800" dirty="0">
                <a:latin typeface="Aptos" panose="020B0004020202020204" pitchFamily="34" charset="0"/>
              </a:rPr>
              <a:t>/L pH: 7.1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Aminotransferases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approximately</a:t>
            </a:r>
            <a:r>
              <a:rPr lang="sv-SE" sz="1800" dirty="0">
                <a:latin typeface="Aptos" panose="020B0004020202020204" pitchFamily="34" charset="0"/>
              </a:rPr>
              <a:t> 80 </a:t>
            </a:r>
            <a:r>
              <a:rPr lang="sv-SE" sz="1800" dirty="0" err="1">
                <a:latin typeface="Aptos" panose="020B0004020202020204" pitchFamily="34" charset="0"/>
              </a:rPr>
              <a:t>μkat</a:t>
            </a:r>
            <a:r>
              <a:rPr lang="sv-SE" sz="1800" dirty="0">
                <a:latin typeface="Aptos" panose="020B0004020202020204" pitchFamily="34" charset="0"/>
              </a:rPr>
              <a:t>/L</a:t>
            </a:r>
          </a:p>
          <a:p>
            <a:r>
              <a:rPr lang="sv-SE" sz="1800" dirty="0">
                <a:latin typeface="Aptos" panose="020B0004020202020204" pitchFamily="34" charset="0"/>
              </a:rPr>
              <a:t>Clinical </a:t>
            </a:r>
            <a:r>
              <a:rPr lang="sv-SE" sz="1800" dirty="0" err="1">
                <a:latin typeface="Aptos" panose="020B0004020202020204" pitchFamily="34" charset="0"/>
              </a:rPr>
              <a:t>deterioration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Grade II hepatic encephalopathy in the morning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Grade III hepatic encephalopathy by the afternoon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Progressive </a:t>
            </a:r>
            <a:r>
              <a:rPr lang="sv-SE" sz="1800" dirty="0" err="1">
                <a:latin typeface="Aptos" panose="020B0004020202020204" pitchFamily="34" charset="0"/>
              </a:rPr>
              <a:t>hemodynamic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instability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Treatment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included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Norepinephrine</a:t>
            </a:r>
            <a:r>
              <a:rPr lang="sv-SE" sz="1800" dirty="0">
                <a:latin typeface="Aptos" panose="020B0004020202020204" pitchFamily="34" charset="0"/>
              </a:rPr>
              <a:t> + </a:t>
            </a:r>
            <a:r>
              <a:rPr lang="sv-SE" sz="1800" dirty="0" err="1">
                <a:latin typeface="Aptos" panose="020B0004020202020204" pitchFamily="34" charset="0"/>
              </a:rPr>
              <a:t>Vasopressin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patient was intubated and airlifted to </a:t>
            </a:r>
            <a:r>
              <a:rPr lang="en-GB" sz="1800" dirty="0" err="1">
                <a:latin typeface="Aptos" panose="020B0004020202020204" pitchFamily="34" charset="0"/>
              </a:rPr>
              <a:t>Sahlgrenska</a:t>
            </a:r>
            <a:r>
              <a:rPr lang="en-GB" sz="1800" dirty="0">
                <a:latin typeface="Aptos" panose="020B0004020202020204" pitchFamily="34" charset="0"/>
              </a:rPr>
              <a:t> University Hospital.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flight physician expressed concern that she might not survive transport.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1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2008CC0-59FE-D3EA-3FB5-ADA539E96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41" y="1178518"/>
            <a:ext cx="3483815" cy="4500963"/>
          </a:xfrm>
        </p:spPr>
        <p:txBody>
          <a:bodyPr>
            <a:normAutofit/>
          </a:bodyPr>
          <a:lstStyle/>
          <a:p>
            <a:pPr algn="r"/>
            <a:r>
              <a:rPr lang="sv-SE" sz="4800" dirty="0">
                <a:latin typeface="Aptos SemiBold" panose="020B0004020202020204" pitchFamily="34" charset="0"/>
              </a:rPr>
              <a:t>Human data – </a:t>
            </a:r>
            <a:r>
              <a:rPr lang="sv-SE" sz="4800" dirty="0" err="1">
                <a:latin typeface="Aptos SemiBold" panose="020B0004020202020204" pitchFamily="34" charset="0"/>
              </a:rPr>
              <a:t>toxic</a:t>
            </a:r>
            <a:r>
              <a:rPr lang="sv-SE" sz="4800" dirty="0">
                <a:latin typeface="Aptos SemiBold" panose="020B0004020202020204" pitchFamily="34" charset="0"/>
              </a:rPr>
              <a:t> </a:t>
            </a:r>
            <a:r>
              <a:rPr lang="sv-SE" sz="4800" dirty="0" err="1">
                <a:latin typeface="Aptos SemiBold" panose="020B0004020202020204" pitchFamily="34" charset="0"/>
              </a:rPr>
              <a:t>dose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22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6F4C5AE-F953-E990-46BD-B825EEB7C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9" y="1675309"/>
            <a:ext cx="5861461" cy="3830141"/>
          </a:xfrm>
        </p:spPr>
        <p:txBody>
          <a:bodyPr anchor="ctr">
            <a:normAutofit fontScale="92500" lnSpcReduction="20000"/>
          </a:bodyPr>
          <a:lstStyle/>
          <a:p>
            <a:r>
              <a:rPr lang="en-US" sz="2400" b="1" dirty="0">
                <a:latin typeface="Aptos" panose="020B0004020202020204" pitchFamily="34" charset="0"/>
              </a:rPr>
              <a:t>Amatoxin dose:</a:t>
            </a:r>
            <a:endParaRPr lang="en-US" sz="2400" dirty="0">
              <a:latin typeface="Aptos" panose="020B0004020202020204" pitchFamily="34" charset="0"/>
            </a:endParaRPr>
          </a:p>
          <a:p>
            <a:r>
              <a:rPr lang="en-US" sz="2400" dirty="0">
                <a:latin typeface="Aptos" panose="020B0004020202020204" pitchFamily="34" charset="0"/>
              </a:rPr>
              <a:t>Historically, it has been described as </a:t>
            </a:r>
            <a:r>
              <a:rPr lang="en-US" sz="2400" b="1" dirty="0">
                <a:latin typeface="Aptos" panose="020B0004020202020204" pitchFamily="34" charset="0"/>
              </a:rPr>
              <a:t>0.1 mg/kg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r>
              <a:rPr lang="en-US" sz="2400" dirty="0">
                <a:latin typeface="Aptos" panose="020B0004020202020204" pitchFamily="34" charset="0"/>
              </a:rPr>
              <a:t>However, we can assume that it is probably higher, </a:t>
            </a:r>
            <a:r>
              <a:rPr lang="en-US" sz="2400" b="1" dirty="0">
                <a:latin typeface="Aptos" panose="020B0004020202020204" pitchFamily="34" charset="0"/>
              </a:rPr>
              <a:t>between 0.1 and 1.0 mg/kg</a:t>
            </a:r>
          </a:p>
          <a:p>
            <a:r>
              <a:rPr lang="en-US" sz="2400" b="1" dirty="0">
                <a:latin typeface="Aptos" panose="020B0004020202020204" pitchFamily="34" charset="0"/>
              </a:rPr>
              <a:t>Mushroom dose:</a:t>
            </a:r>
            <a:r>
              <a:rPr lang="en-US" sz="2400" dirty="0">
                <a:latin typeface="Aptos" panose="020B0004020202020204" pitchFamily="34" charset="0"/>
              </a:rPr>
              <a:t> Varies between species, geographic location, and which part of the mushroom is consumed.</a:t>
            </a:r>
          </a:p>
          <a:p>
            <a:r>
              <a:rPr lang="en-US" sz="2400" dirty="0">
                <a:latin typeface="Aptos" panose="020B0004020202020204" pitchFamily="34" charset="0"/>
              </a:rPr>
              <a:t>We can assume that a critical amount would be approximately </a:t>
            </a:r>
            <a:r>
              <a:rPr lang="en-US" sz="2400" b="1" dirty="0">
                <a:latin typeface="Aptos" panose="020B0004020202020204" pitchFamily="34" charset="0"/>
              </a:rPr>
              <a:t>60–100 g of fresh mushroom</a:t>
            </a:r>
            <a:r>
              <a:rPr lang="en-US" sz="2400" dirty="0">
                <a:latin typeface="Aptos" panose="020B0004020202020204" pitchFamily="34" charset="0"/>
              </a:rPr>
              <a:t> (</a:t>
            </a:r>
            <a:r>
              <a:rPr lang="en-US" sz="2400" b="1" dirty="0">
                <a:latin typeface="Aptos" panose="020B0004020202020204" pitchFamily="34" charset="0"/>
              </a:rPr>
              <a:t>5–10 g dry weight</a:t>
            </a:r>
            <a:r>
              <a:rPr lang="en-US" sz="2400" dirty="0">
                <a:latin typeface="Aptos" panose="020B0004020202020204" pitchFamily="34" charset="0"/>
              </a:rPr>
              <a:t>).</a:t>
            </a:r>
          </a:p>
          <a:p>
            <a:r>
              <a:rPr lang="en-US" sz="2400" dirty="0">
                <a:latin typeface="Aptos" panose="020B0004020202020204" pitchFamily="34" charset="0"/>
              </a:rPr>
              <a:t>This corresponds to an amatoxin content of approximately </a:t>
            </a:r>
            <a:r>
              <a:rPr lang="en-US" sz="2400" b="1" dirty="0">
                <a:latin typeface="Aptos" panose="020B0004020202020204" pitchFamily="34" charset="0"/>
              </a:rPr>
              <a:t>1 mg/g dry weight</a:t>
            </a:r>
            <a:r>
              <a:rPr lang="en-US" sz="2400" dirty="0">
                <a:latin typeface="Aptos" panose="020B0004020202020204" pitchFamily="34" charset="0"/>
              </a:rPr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91786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8868B4-A64A-9FA6-E5A7-1A2D755F2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7">
            <a:extLst>
              <a:ext uri="{FF2B5EF4-FFF2-40B4-BE49-F238E27FC236}">
                <a16:creationId xmlns:a16="http://schemas.microsoft.com/office/drawing/2014/main" id="{E11FB818-C1F4-5CB6-39C8-1DE04FBFA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56CDF47E-6323-1A77-0741-0C93E7A85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ight Triangle 11">
            <a:extLst>
              <a:ext uri="{FF2B5EF4-FFF2-40B4-BE49-F238E27FC236}">
                <a16:creationId xmlns:a16="http://schemas.microsoft.com/office/drawing/2014/main" id="{EEB41047-9DD7-0963-14BF-899D64B0B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3">
            <a:extLst>
              <a:ext uri="{FF2B5EF4-FFF2-40B4-BE49-F238E27FC236}">
                <a16:creationId xmlns:a16="http://schemas.microsoft.com/office/drawing/2014/main" id="{D9FD4FBE-726F-042B-6A1F-7B7206E11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F6B1F88-657F-F99B-2F10-0D4EAC372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041" y="1178518"/>
            <a:ext cx="3483815" cy="4500963"/>
          </a:xfrm>
        </p:spPr>
        <p:txBody>
          <a:bodyPr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Arrival at ICU </a:t>
            </a:r>
            <a:r>
              <a:rPr lang="en-GB" sz="4600" b="1" dirty="0" err="1">
                <a:latin typeface="Aptos SemiBold" panose="020B0004020202020204" pitchFamily="34" charset="0"/>
              </a:rPr>
              <a:t>Sahlgrenska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22" name="Straight Connector 15">
            <a:extLst>
              <a:ext uri="{FF2B5EF4-FFF2-40B4-BE49-F238E27FC236}">
                <a16:creationId xmlns:a16="http://schemas.microsoft.com/office/drawing/2014/main" id="{9551CE9E-017C-68B0-F797-2C62E47E3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349014-F7D9-1D1C-AEC9-0FB8B1A96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On arrival the patient demonstrated: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Circulatory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shock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>
                <a:latin typeface="Aptos" panose="020B0004020202020204" pitchFamily="34" charset="0"/>
              </a:rPr>
              <a:t>Fulminant </a:t>
            </a:r>
            <a:r>
              <a:rPr lang="sv-SE" sz="2400" dirty="0" err="1">
                <a:latin typeface="Aptos" panose="020B0004020202020204" pitchFamily="34" charset="0"/>
              </a:rPr>
              <a:t>acute</a:t>
            </a:r>
            <a:r>
              <a:rPr lang="sv-SE" sz="2400" dirty="0">
                <a:latin typeface="Aptos" panose="020B0004020202020204" pitchFamily="34" charset="0"/>
              </a:rPr>
              <a:t> liver </a:t>
            </a:r>
            <a:r>
              <a:rPr lang="sv-SE" sz="2400" dirty="0" err="1">
                <a:latin typeface="Aptos" panose="020B0004020202020204" pitchFamily="34" charset="0"/>
              </a:rPr>
              <a:t>failure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Acute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kidney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injury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Severe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coagulopathy</a:t>
            </a:r>
            <a:endParaRPr lang="sv-SE" sz="2400" dirty="0">
              <a:latin typeface="Aptos" panose="020B0004020202020204" pitchFamily="34" charset="0"/>
            </a:endParaRPr>
          </a:p>
          <a:p>
            <a:r>
              <a:rPr lang="sv-SE" sz="2400" dirty="0" err="1">
                <a:latin typeface="Aptos" panose="020B0004020202020204" pitchFamily="34" charset="0"/>
              </a:rPr>
              <a:t>Investigations</a:t>
            </a:r>
            <a:r>
              <a:rPr lang="sv-SE" sz="24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400" dirty="0">
                <a:latin typeface="Aptos" panose="020B0004020202020204" pitchFamily="34" charset="0"/>
              </a:rPr>
              <a:t>CT </a:t>
            </a:r>
            <a:r>
              <a:rPr lang="sv-SE" sz="2400" dirty="0" err="1">
                <a:latin typeface="Aptos" panose="020B0004020202020204" pitchFamily="34" charset="0"/>
              </a:rPr>
              <a:t>brain</a:t>
            </a:r>
            <a:r>
              <a:rPr lang="sv-SE" sz="2400" dirty="0">
                <a:latin typeface="Aptos" panose="020B0004020202020204" pitchFamily="34" charset="0"/>
              </a:rPr>
              <a:t>: no </a:t>
            </a:r>
            <a:r>
              <a:rPr lang="sv-SE" sz="2400" dirty="0" err="1">
                <a:latin typeface="Aptos" panose="020B0004020202020204" pitchFamily="34" charset="0"/>
              </a:rPr>
              <a:t>acute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pathology</a:t>
            </a:r>
            <a:endParaRPr lang="sv-SE" sz="2400" dirty="0">
              <a:latin typeface="Aptos" panose="020B0004020202020204" pitchFamily="34" charset="0"/>
            </a:endParaRPr>
          </a:p>
          <a:p>
            <a:r>
              <a:rPr lang="sv-SE" sz="2400" dirty="0">
                <a:latin typeface="Aptos" panose="020B0004020202020204" pitchFamily="34" charset="0"/>
              </a:rPr>
              <a:t>CT </a:t>
            </a:r>
            <a:r>
              <a:rPr lang="sv-SE" sz="2400" dirty="0" err="1">
                <a:latin typeface="Aptos" panose="020B0004020202020204" pitchFamily="34" charset="0"/>
              </a:rPr>
              <a:t>chest</a:t>
            </a:r>
            <a:r>
              <a:rPr lang="sv-SE" sz="2400" dirty="0">
                <a:latin typeface="Aptos" panose="020B0004020202020204" pitchFamily="34" charset="0"/>
              </a:rPr>
              <a:t>: </a:t>
            </a:r>
            <a:r>
              <a:rPr lang="sv-SE" sz="2400" dirty="0" err="1">
                <a:latin typeface="Aptos" panose="020B0004020202020204" pitchFamily="34" charset="0"/>
              </a:rPr>
              <a:t>bibasal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atelectasis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only</a:t>
            </a:r>
            <a:endParaRPr lang="sv-SE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3331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7CFEEB-3288-9D36-F58A-D0035422C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02539" cy="4480726"/>
          </a:xfrm>
        </p:spPr>
        <p:txBody>
          <a:bodyPr>
            <a:normAutofit/>
          </a:bodyPr>
          <a:lstStyle/>
          <a:p>
            <a:pPr algn="r"/>
            <a:r>
              <a:rPr lang="en-GB" sz="5100" b="1" dirty="0">
                <a:latin typeface="Aptos SemiBold" panose="020B0004020202020204" pitchFamily="34" charset="0"/>
              </a:rPr>
              <a:t>Abdominal CT Findings</a:t>
            </a:r>
            <a:endParaRPr lang="sv-SE" sz="5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E958AB-9E24-70B2-D0DB-7890CA0B2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490" y="1488820"/>
            <a:ext cx="5427225" cy="4393819"/>
          </a:xfrm>
        </p:spPr>
        <p:txBody>
          <a:bodyPr anchor="ctr">
            <a:normAutofit lnSpcReduction="10000"/>
          </a:bodyPr>
          <a:lstStyle/>
          <a:p>
            <a:r>
              <a:rPr lang="en-GB" sz="2200" dirty="0">
                <a:latin typeface="Aptos" panose="020B0004020202020204" pitchFamily="34" charset="0"/>
              </a:rPr>
              <a:t>Abdominal CT demonstrated:</a:t>
            </a:r>
            <a:endParaRPr lang="sv-SE" sz="2200" dirty="0">
              <a:latin typeface="Aptos" panose="020B0004020202020204" pitchFamily="34" charset="0"/>
            </a:endParaRPr>
          </a:p>
          <a:p>
            <a:pPr lvl="0"/>
            <a:r>
              <a:rPr lang="en-GB" sz="2200" dirty="0">
                <a:latin typeface="Aptos" panose="020B0004020202020204" pitchFamily="34" charset="0"/>
              </a:rPr>
              <a:t>Peripancreatic inflammatory changes, possibly secondary to shock</a:t>
            </a:r>
            <a:endParaRPr lang="sv-SE" sz="2200" dirty="0">
              <a:latin typeface="Aptos" panose="020B0004020202020204" pitchFamily="34" charset="0"/>
            </a:endParaRPr>
          </a:p>
          <a:p>
            <a:pPr lvl="0"/>
            <a:r>
              <a:rPr lang="en-GB" sz="2200" dirty="0">
                <a:latin typeface="Aptos" panose="020B0004020202020204" pitchFamily="34" charset="0"/>
              </a:rPr>
              <a:t>Terminal ileitis/colitis, potentially related to amatoxin toxicity or circulatory failure</a:t>
            </a:r>
            <a:endParaRPr lang="sv-SE" sz="2200" dirty="0">
              <a:latin typeface="Aptos" panose="020B0004020202020204" pitchFamily="34" charset="0"/>
            </a:endParaRPr>
          </a:p>
          <a:p>
            <a:pPr lvl="0"/>
            <a:r>
              <a:rPr lang="en-GB" sz="2200" dirty="0">
                <a:latin typeface="Aptos" panose="020B0004020202020204" pitchFamily="34" charset="0"/>
              </a:rPr>
              <a:t>Reduced hepatic contrast enhancement consistent with fulminant liver failure</a:t>
            </a:r>
            <a:endParaRPr lang="sv-SE" sz="2200" dirty="0">
              <a:latin typeface="Aptos" panose="020B0004020202020204" pitchFamily="34" charset="0"/>
            </a:endParaRPr>
          </a:p>
          <a:p>
            <a:pPr lvl="0"/>
            <a:r>
              <a:rPr lang="sv-SE" sz="2200" dirty="0" err="1">
                <a:latin typeface="Aptos" panose="020B0004020202020204" pitchFamily="34" charset="0"/>
              </a:rPr>
              <a:t>Secondary</a:t>
            </a:r>
            <a:r>
              <a:rPr lang="sv-SE" sz="2200" dirty="0">
                <a:latin typeface="Aptos" panose="020B0004020202020204" pitchFamily="34" charset="0"/>
              </a:rPr>
              <a:t> gallbladder </a:t>
            </a:r>
            <a:r>
              <a:rPr lang="sv-SE" sz="2200" dirty="0" err="1">
                <a:latin typeface="Aptos" panose="020B0004020202020204" pitchFamily="34" charset="0"/>
              </a:rPr>
              <a:t>edema</a:t>
            </a:r>
            <a:endParaRPr lang="sv-SE" sz="2200" dirty="0">
              <a:latin typeface="Aptos" panose="020B0004020202020204" pitchFamily="34" charset="0"/>
            </a:endParaRPr>
          </a:p>
          <a:p>
            <a:r>
              <a:rPr lang="en-GB" sz="2200" dirty="0">
                <a:latin typeface="Aptos" panose="020B0004020202020204" pitchFamily="34" charset="0"/>
              </a:rPr>
              <a:t>If extensive confluent hepatic necrosis had been demonstrated, emergency hepatectomy while awaiting transplantation would have been considered.</a:t>
            </a:r>
            <a:endParaRPr lang="sv-SE" sz="2200" dirty="0">
              <a:latin typeface="Aptos" panose="020B0004020202020204" pitchFamily="34" charset="0"/>
            </a:endParaRPr>
          </a:p>
          <a:p>
            <a:endParaRPr lang="sv-SE" sz="1900" dirty="0"/>
          </a:p>
        </p:txBody>
      </p:sp>
    </p:spTree>
    <p:extLst>
      <p:ext uri="{BB962C8B-B14F-4D97-AF65-F5344CB8AC3E}">
        <p14:creationId xmlns:p14="http://schemas.microsoft.com/office/powerpoint/2010/main" val="1898596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013DF75-AD69-1251-2544-3D070D0C1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09" y="1186853"/>
            <a:ext cx="3582543" cy="4421467"/>
          </a:xfrm>
        </p:spPr>
        <p:txBody>
          <a:bodyPr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Cardiac Assessment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380ED62-90B7-31A9-ABC5-490DBE50F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Transthoracic echocardiography showed: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Hyperdynamic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circulation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>
                <a:latin typeface="Aptos" panose="020B0004020202020204" pitchFamily="34" charset="0"/>
              </a:rPr>
              <a:t>No </a:t>
            </a:r>
            <a:r>
              <a:rPr lang="sv-SE" sz="2400" dirty="0" err="1">
                <a:latin typeface="Aptos" panose="020B0004020202020204" pitchFamily="34" charset="0"/>
              </a:rPr>
              <a:t>significant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valvular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disease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Mildly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elevated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pulmonary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artery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pressure</a:t>
            </a:r>
            <a:endParaRPr lang="sv-SE" sz="2400" dirty="0">
              <a:latin typeface="Aptos" panose="020B0004020202020204" pitchFamily="34" charset="0"/>
            </a:endParaRPr>
          </a:p>
          <a:p>
            <a:r>
              <a:rPr lang="en-GB" sz="2400" dirty="0">
                <a:latin typeface="Aptos" panose="020B0004020202020204" pitchFamily="34" charset="0"/>
              </a:rPr>
              <a:t>Findings were considered secondary to the hyperdynamic circulatory state associated with acute liver failure.</a:t>
            </a:r>
            <a:endParaRPr lang="sv-SE" sz="24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sv-SE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029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1C8BDFB-0079-9AFD-4A8A-B7D1819D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3100" b="1" dirty="0">
                <a:latin typeface="Aptos SemiBold" panose="020B0004020202020204" pitchFamily="34" charset="0"/>
              </a:rPr>
              <a:t>Acute Liver Failure: Multidisciplinary Evaluation</a:t>
            </a:r>
            <a:endParaRPr lang="sv-SE" sz="3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BFF18E-4262-7D33-861B-6E5AF2E27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8166" y="923863"/>
            <a:ext cx="6023611" cy="5392854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August 4th: An emergency liver transplant board meeting was convened including: </a:t>
            </a:r>
            <a:r>
              <a:rPr lang="sv-SE" sz="1800" dirty="0" err="1">
                <a:latin typeface="Aptos" panose="020B0004020202020204" pitchFamily="34" charset="0"/>
              </a:rPr>
              <a:t>Hepatologists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Nephrologists</a:t>
            </a:r>
            <a:r>
              <a:rPr lang="sv-SE" sz="1800" dirty="0">
                <a:latin typeface="Aptos" panose="020B0004020202020204" pitchFamily="34" charset="0"/>
              </a:rPr>
              <a:t>, Transplant </a:t>
            </a:r>
            <a:r>
              <a:rPr lang="sv-SE" sz="1800" dirty="0" err="1">
                <a:latin typeface="Aptos" panose="020B0004020202020204" pitchFamily="34" charset="0"/>
              </a:rPr>
              <a:t>surgeons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Anesthesiologists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Intensivists</a:t>
            </a:r>
            <a:r>
              <a:rPr lang="sv-SE" sz="1800" dirty="0">
                <a:latin typeface="Aptos" panose="020B0004020202020204" pitchFamily="34" charset="0"/>
              </a:rPr>
              <a:t>, Transplant </a:t>
            </a:r>
            <a:r>
              <a:rPr lang="sv-SE" sz="1800" dirty="0" err="1">
                <a:latin typeface="Aptos" panose="020B0004020202020204" pitchFamily="34" charset="0"/>
              </a:rPr>
              <a:t>coordinators</a:t>
            </a:r>
            <a:r>
              <a:rPr lang="sv-SE" sz="1800" dirty="0">
                <a:latin typeface="Aptos" panose="020B0004020202020204" pitchFamily="34" charset="0"/>
              </a:rPr>
              <a:t>, Transplant </a:t>
            </a:r>
            <a:r>
              <a:rPr lang="sv-SE" sz="1800" dirty="0" err="1">
                <a:latin typeface="Aptos" panose="020B0004020202020204" pitchFamily="34" charset="0"/>
              </a:rPr>
              <a:t>nurses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Outcome</a:t>
            </a:r>
            <a:r>
              <a:rPr lang="sv-SE" sz="1800" dirty="0">
                <a:latin typeface="Aptos" panose="020B0004020202020204" pitchFamily="34" charset="0"/>
              </a:rPr>
              <a:t>: </a:t>
            </a:r>
            <a:r>
              <a:rPr lang="sv-SE" sz="1800" dirty="0" err="1">
                <a:latin typeface="Aptos" panose="020B0004020202020204" pitchFamily="34" charset="0"/>
              </a:rPr>
              <a:t>Accepted</a:t>
            </a:r>
            <a:r>
              <a:rPr lang="sv-SE" sz="1800" dirty="0">
                <a:latin typeface="Aptos" panose="020B0004020202020204" pitchFamily="34" charset="0"/>
              </a:rPr>
              <a:t> for </a:t>
            </a:r>
            <a:r>
              <a:rPr lang="sv-SE" sz="1800" dirty="0" err="1">
                <a:latin typeface="Aptos" panose="020B0004020202020204" pitchFamily="34" charset="0"/>
              </a:rPr>
              <a:t>emergency</a:t>
            </a:r>
            <a:r>
              <a:rPr lang="sv-SE" sz="1800" dirty="0">
                <a:latin typeface="Aptos" panose="020B0004020202020204" pitchFamily="34" charset="0"/>
              </a:rPr>
              <a:t> liver transplantation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Listed</a:t>
            </a:r>
            <a:r>
              <a:rPr lang="sv-SE" sz="1800" dirty="0">
                <a:latin typeface="Aptos" panose="020B0004020202020204" pitchFamily="34" charset="0"/>
              </a:rPr>
              <a:t> as </a:t>
            </a:r>
            <a:r>
              <a:rPr lang="sv-SE" sz="1800" b="1" dirty="0">
                <a:latin typeface="Aptos" panose="020B0004020202020204" pitchFamily="34" charset="0"/>
              </a:rPr>
              <a:t>Urgent Call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Blood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group</a:t>
            </a:r>
            <a:r>
              <a:rPr lang="sv-SE" sz="1800" dirty="0">
                <a:latin typeface="Aptos" panose="020B0004020202020204" pitchFamily="34" charset="0"/>
              </a:rPr>
              <a:t> O</a:t>
            </a:r>
          </a:p>
          <a:p>
            <a:r>
              <a:rPr lang="en-GB" sz="1800" dirty="0">
                <a:latin typeface="Aptos" panose="020B0004020202020204" pitchFamily="34" charset="0"/>
              </a:rPr>
              <a:t>Because of expected ABO incompatibility issues, plasma exchange was planned to reduce anti-A and anti-B antibody levels.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During</a:t>
            </a:r>
            <a:r>
              <a:rPr lang="sv-SE" sz="1800" dirty="0">
                <a:latin typeface="Aptos" panose="020B0004020202020204" pitchFamily="34" charset="0"/>
              </a:rPr>
              <a:t> the </a:t>
            </a:r>
            <a:r>
              <a:rPr lang="sv-SE" sz="1800" dirty="0" err="1">
                <a:latin typeface="Aptos" panose="020B0004020202020204" pitchFamily="34" charset="0"/>
              </a:rPr>
              <a:t>night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Progressive </a:t>
            </a:r>
            <a:r>
              <a:rPr lang="sv-SE" sz="1800" dirty="0" err="1">
                <a:latin typeface="Aptos" panose="020B0004020202020204" pitchFamily="34" charset="0"/>
              </a:rPr>
              <a:t>vasoplegia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Increasing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vasopressor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requirements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Management: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PiCCO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monitoring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initiated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Continuous renal replacement therapy (CRRT) started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799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5AA2F79-32AB-4C0F-8273-F94BFF93A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92" y="1186853"/>
            <a:ext cx="3830228" cy="4480726"/>
          </a:xfrm>
        </p:spPr>
        <p:txBody>
          <a:bodyPr>
            <a:normAutofit/>
          </a:bodyPr>
          <a:lstStyle/>
          <a:p>
            <a:pPr algn="r"/>
            <a:r>
              <a:rPr lang="en-GB" sz="5100" b="1" dirty="0">
                <a:latin typeface="Aptos SemiBold" panose="020B0004020202020204" pitchFamily="34" charset="0"/>
              </a:rPr>
              <a:t>Progressive Organ Failure</a:t>
            </a:r>
            <a:endParaRPr lang="sv-SE" sz="5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A1627C-EC3F-D2E7-E820-E8263029F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9" y="318164"/>
            <a:ext cx="6591203" cy="6214533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August 5th: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Laboratory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findings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Falling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aminotransferases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INR </a:t>
            </a:r>
            <a:r>
              <a:rPr lang="sv-SE" sz="1800" dirty="0" err="1">
                <a:latin typeface="Aptos" panose="020B0004020202020204" pitchFamily="34" charset="0"/>
              </a:rPr>
              <a:t>increased</a:t>
            </a:r>
            <a:r>
              <a:rPr lang="sv-SE" sz="1800" dirty="0">
                <a:latin typeface="Aptos" panose="020B0004020202020204" pitchFamily="34" charset="0"/>
              </a:rPr>
              <a:t> to 7.1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Lactate decreased to 7 mmol/L (24 mmol/L on arrival)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Ammonia</a:t>
            </a:r>
            <a:r>
              <a:rPr lang="sv-SE" sz="1800" dirty="0">
                <a:latin typeface="Aptos" panose="020B0004020202020204" pitchFamily="34" charset="0"/>
              </a:rPr>
              <a:t>: 414 </a:t>
            </a:r>
            <a:r>
              <a:rPr lang="sv-SE" sz="1800" dirty="0" err="1">
                <a:latin typeface="Aptos" panose="020B0004020202020204" pitchFamily="34" charset="0"/>
              </a:rPr>
              <a:t>μmol</a:t>
            </a:r>
            <a:r>
              <a:rPr lang="sv-SE" sz="1800" dirty="0">
                <a:latin typeface="Aptos" panose="020B0004020202020204" pitchFamily="34" charset="0"/>
              </a:rPr>
              <a:t>/L</a:t>
            </a: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CRRT </a:t>
            </a:r>
            <a:r>
              <a:rPr lang="sv-SE" sz="1800" dirty="0" err="1">
                <a:latin typeface="Aptos" panose="020B0004020202020204" pitchFamily="34" charset="0"/>
              </a:rPr>
              <a:t>dose</a:t>
            </a:r>
            <a:r>
              <a:rPr lang="sv-SE" sz="1800" dirty="0">
                <a:latin typeface="Aptos" panose="020B0004020202020204" pitchFamily="34" charset="0"/>
              </a:rPr>
              <a:t>: 80 </a:t>
            </a:r>
            <a:r>
              <a:rPr lang="sv-SE" sz="1800" dirty="0" err="1">
                <a:latin typeface="Aptos" panose="020B0004020202020204" pitchFamily="34" charset="0"/>
              </a:rPr>
              <a:t>mL</a:t>
            </a:r>
            <a:r>
              <a:rPr lang="sv-SE" sz="1800" dirty="0">
                <a:latin typeface="Aptos" panose="020B0004020202020204" pitchFamily="34" charset="0"/>
              </a:rPr>
              <a:t>/kg/</a:t>
            </a:r>
            <a:r>
              <a:rPr lang="sv-SE" sz="1800" dirty="0" err="1">
                <a:latin typeface="Aptos" panose="020B0004020202020204" pitchFamily="34" charset="0"/>
              </a:rPr>
              <a:t>hour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Sodium </a:t>
            </a:r>
            <a:r>
              <a:rPr lang="sv-SE" sz="1800" dirty="0" err="1">
                <a:latin typeface="Aptos" panose="020B0004020202020204" pitchFamily="34" charset="0"/>
              </a:rPr>
              <a:t>target</a:t>
            </a:r>
            <a:r>
              <a:rPr lang="sv-SE" sz="1800" dirty="0">
                <a:latin typeface="Aptos" panose="020B0004020202020204" pitchFamily="34" charset="0"/>
              </a:rPr>
              <a:t>: 145–148 </a:t>
            </a:r>
            <a:r>
              <a:rPr lang="sv-SE" sz="1800" dirty="0" err="1">
                <a:latin typeface="Aptos" panose="020B0004020202020204" pitchFamily="34" charset="0"/>
              </a:rPr>
              <a:t>mmol</a:t>
            </a:r>
            <a:r>
              <a:rPr lang="sv-SE" sz="1800" dirty="0">
                <a:latin typeface="Aptos" panose="020B0004020202020204" pitchFamily="34" charset="0"/>
              </a:rPr>
              <a:t>/L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Temperature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maintained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within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target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range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Persistent </a:t>
            </a:r>
            <a:r>
              <a:rPr lang="sv-SE" sz="1800" dirty="0" err="1">
                <a:latin typeface="Aptos" panose="020B0004020202020204" pitchFamily="34" charset="0"/>
              </a:rPr>
              <a:t>metabolic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acidosis</a:t>
            </a:r>
            <a:endParaRPr lang="sv-SE" sz="1800" dirty="0">
              <a:latin typeface="Aptos" panose="020B0004020202020204" pitchFamily="34" charset="0"/>
            </a:endParaRPr>
          </a:p>
          <a:p>
            <a:pPr lvl="1"/>
            <a:r>
              <a:rPr lang="sv-SE" sz="1800" dirty="0">
                <a:latin typeface="Aptos" panose="020B0004020202020204" pitchFamily="34" charset="0"/>
              </a:rPr>
              <a:t>pH </a:t>
            </a:r>
            <a:r>
              <a:rPr lang="sv-SE" sz="1800" dirty="0" err="1">
                <a:latin typeface="Aptos" panose="020B0004020202020204" pitchFamily="34" charset="0"/>
              </a:rPr>
              <a:t>approximately</a:t>
            </a:r>
            <a:r>
              <a:rPr lang="sv-SE" sz="1800" dirty="0">
                <a:latin typeface="Aptos" panose="020B0004020202020204" pitchFamily="34" charset="0"/>
              </a:rPr>
              <a:t> 7.25</a:t>
            </a:r>
          </a:p>
          <a:p>
            <a:pPr lvl="1"/>
            <a:r>
              <a:rPr lang="sv-SE" sz="1800" dirty="0" err="1">
                <a:latin typeface="Aptos" panose="020B0004020202020204" pitchFamily="34" charset="0"/>
              </a:rPr>
              <a:t>Base</a:t>
            </a:r>
            <a:r>
              <a:rPr lang="sv-SE" sz="1800" dirty="0">
                <a:latin typeface="Aptos" panose="020B0004020202020204" pitchFamily="34" charset="0"/>
              </a:rPr>
              <a:t> excess −10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Severe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hypoglycemia</a:t>
            </a:r>
            <a:endParaRPr lang="sv-SE" sz="1800" dirty="0">
              <a:latin typeface="Aptos" panose="020B0004020202020204" pitchFamily="34" charset="0"/>
            </a:endParaRPr>
          </a:p>
          <a:p>
            <a:pPr lvl="1"/>
            <a:r>
              <a:rPr lang="sv-SE" sz="1800" dirty="0" err="1">
                <a:latin typeface="Aptos" panose="020B0004020202020204" pitchFamily="34" charset="0"/>
              </a:rPr>
              <a:t>Continuous</a:t>
            </a:r>
            <a:r>
              <a:rPr lang="sv-SE" sz="1800" dirty="0">
                <a:latin typeface="Aptos" panose="020B0004020202020204" pitchFamily="34" charset="0"/>
              </a:rPr>
              <a:t> infusion </a:t>
            </a:r>
            <a:r>
              <a:rPr lang="sv-SE" sz="1800" dirty="0" err="1">
                <a:latin typeface="Aptos" panose="020B0004020202020204" pitchFamily="34" charset="0"/>
              </a:rPr>
              <a:t>of</a:t>
            </a:r>
            <a:r>
              <a:rPr lang="sv-SE" sz="1800" dirty="0">
                <a:latin typeface="Aptos" panose="020B0004020202020204" pitchFamily="34" charset="0"/>
              </a:rPr>
              <a:t> 20% </a:t>
            </a:r>
            <a:r>
              <a:rPr lang="sv-SE" sz="1800" dirty="0" err="1">
                <a:latin typeface="Aptos" panose="020B0004020202020204" pitchFamily="34" charset="0"/>
              </a:rPr>
              <a:t>glucose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Empirical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antimicrobial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therapy</a:t>
            </a:r>
            <a:r>
              <a:rPr lang="sv-SE" sz="1800" dirty="0">
                <a:latin typeface="Aptos" panose="020B0004020202020204" pitchFamily="34" charset="0"/>
              </a:rPr>
              <a:t>: </a:t>
            </a:r>
            <a:r>
              <a:rPr lang="sv-SE" sz="1800" dirty="0" err="1">
                <a:latin typeface="Aptos" panose="020B0004020202020204" pitchFamily="34" charset="0"/>
              </a:rPr>
              <a:t>Meropenem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Anidulafungin</a:t>
            </a:r>
            <a:r>
              <a:rPr lang="sv-SE" sz="1800" dirty="0">
                <a:latin typeface="Aptos" panose="020B0004020202020204" pitchFamily="34" charset="0"/>
              </a:rPr>
              <a:t> (</a:t>
            </a:r>
            <a:r>
              <a:rPr lang="sv-SE" sz="1800" dirty="0" err="1">
                <a:latin typeface="Aptos" panose="020B0004020202020204" pitchFamily="34" charset="0"/>
              </a:rPr>
              <a:t>Ecalta</a:t>
            </a:r>
            <a:r>
              <a:rPr lang="sv-SE" sz="1800" dirty="0">
                <a:latin typeface="Aptos" panose="020B0004020202020204" pitchFamily="34" charset="0"/>
              </a:rPr>
              <a:t>) </a:t>
            </a:r>
            <a:r>
              <a:rPr lang="sv-SE" sz="1800" dirty="0" err="1">
                <a:latin typeface="Aptos" panose="020B0004020202020204" pitchFamily="34" charset="0"/>
              </a:rPr>
              <a:t>Vancomycin</a:t>
            </a:r>
            <a:endParaRPr lang="sv-SE" sz="18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sv-SE" sz="600" dirty="0"/>
          </a:p>
        </p:txBody>
      </p:sp>
    </p:spTree>
    <p:extLst>
      <p:ext uri="{BB962C8B-B14F-4D97-AF65-F5344CB8AC3E}">
        <p14:creationId xmlns:p14="http://schemas.microsoft.com/office/powerpoint/2010/main" val="382014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9EDE0E2-DFEC-06B3-A604-1D8FEBBAE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96" y="1230747"/>
            <a:ext cx="3575260" cy="4480726"/>
          </a:xfrm>
        </p:spPr>
        <p:txBody>
          <a:bodyPr>
            <a:normAutofit/>
          </a:bodyPr>
          <a:lstStyle/>
          <a:p>
            <a:pPr algn="r"/>
            <a:r>
              <a:rPr lang="en-GB" sz="5100" b="1" dirty="0">
                <a:latin typeface="Aptos SemiBold" panose="020B0004020202020204" pitchFamily="34" charset="0"/>
              </a:rPr>
              <a:t>Plasma Exchange and Massive Transfusion</a:t>
            </a:r>
            <a:endParaRPr lang="sv-SE" sz="5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A042F65-A74C-17AD-CDD5-0D1A3F48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7647" y="1013608"/>
            <a:ext cx="5874509" cy="5123031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Plasma exchange was initiated in parallel with CRRT.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Complications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Acute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gastrointestinal</a:t>
            </a:r>
            <a:r>
              <a:rPr lang="sv-SE" sz="1800" dirty="0">
                <a:latin typeface="Aptos" panose="020B0004020202020204" pitchFamily="34" charset="0"/>
              </a:rPr>
              <a:t> bleeding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Severe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thrombocytopenia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Ongoing</a:t>
            </a:r>
            <a:r>
              <a:rPr lang="sv-SE" sz="1800" dirty="0">
                <a:latin typeface="Aptos" panose="020B0004020202020204" pitchFamily="34" charset="0"/>
              </a:rPr>
              <a:t> transfusion </a:t>
            </a:r>
            <a:r>
              <a:rPr lang="sv-SE" sz="1800" dirty="0" err="1">
                <a:latin typeface="Aptos" panose="020B0004020202020204" pitchFamily="34" charset="0"/>
              </a:rPr>
              <a:t>requirements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Treatment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included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9 units packed red blood cells within 24 hours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Multiple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platelet</a:t>
            </a:r>
            <a:r>
              <a:rPr lang="sv-SE" sz="1800" dirty="0">
                <a:latin typeface="Aptos" panose="020B0004020202020204" pitchFamily="34" charset="0"/>
              </a:rPr>
              <a:t> transfusions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Repeated</a:t>
            </a:r>
            <a:r>
              <a:rPr lang="sv-SE" sz="1800" dirty="0">
                <a:latin typeface="Aptos" panose="020B0004020202020204" pitchFamily="34" charset="0"/>
              </a:rPr>
              <a:t> calcium </a:t>
            </a:r>
            <a:r>
              <a:rPr lang="sv-SE" sz="1800" dirty="0" err="1">
                <a:latin typeface="Aptos" panose="020B0004020202020204" pitchFamily="34" charset="0"/>
              </a:rPr>
              <a:t>supplementation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Sodium </a:t>
            </a:r>
            <a:r>
              <a:rPr lang="sv-SE" sz="1800" dirty="0" err="1">
                <a:latin typeface="Aptos" panose="020B0004020202020204" pitchFamily="34" charset="0"/>
              </a:rPr>
              <a:t>bicarbonate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therapy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Lactate remained between 5–7 mmol/L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Additional sodium supplementation was added to dialysis fluids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825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B4A7446-E520-ACD5-9219-90E617769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293" y="1195228"/>
            <a:ext cx="3469563" cy="4551763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Preparation for Transplantation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293C8D3-6178-7D57-581E-24FC0ABD4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9856" y="1105048"/>
            <a:ext cx="6003581" cy="4797911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Two sessions of high-volume plasma exchange were completed.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Complications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Central venous pressure increased to approximately 20 mmHg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Significant</a:t>
            </a:r>
            <a:r>
              <a:rPr lang="sv-SE" sz="1800" dirty="0">
                <a:latin typeface="Aptos" panose="020B0004020202020204" pitchFamily="34" charset="0"/>
              </a:rPr>
              <a:t> fluid </a:t>
            </a:r>
            <a:r>
              <a:rPr lang="sv-SE" sz="1800" dirty="0" err="1">
                <a:latin typeface="Aptos" panose="020B0004020202020204" pitchFamily="34" charset="0"/>
              </a:rPr>
              <a:t>overload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despite</a:t>
            </a:r>
            <a:r>
              <a:rPr lang="sv-SE" sz="1800" dirty="0">
                <a:latin typeface="Aptos" panose="020B0004020202020204" pitchFamily="34" charset="0"/>
              </a:rPr>
              <a:t> CRRT</a:t>
            </a:r>
          </a:p>
          <a:p>
            <a:r>
              <a:rPr lang="sv-SE" sz="1800" dirty="0" err="1">
                <a:latin typeface="Aptos" panose="020B0004020202020204" pitchFamily="34" charset="0"/>
              </a:rPr>
              <a:t>Repeat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echocardiography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demonstrated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Volume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overload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Persistently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elevated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filling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pressures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A suitable donor organ became available.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patient remained approximately 5 kg fluid positive prior to surgery.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Transferred to the operating room at 02:30 on August 6th.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457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D3C6902-5E97-9E2A-87A1-C8151E7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" y="1230747"/>
            <a:ext cx="3527887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Emergency Liver Transplantation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FC2EB6B-8252-2ADB-B2F4-76933A0A1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701612"/>
            <a:ext cx="6913865" cy="5995521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Liver transplantation commenced during the night of August 6th.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At </a:t>
            </a:r>
            <a:r>
              <a:rPr lang="sv-SE" sz="2000" dirty="0" err="1">
                <a:latin typeface="Aptos" panose="020B0004020202020204" pitchFamily="34" charset="0"/>
              </a:rPr>
              <a:t>induction</a:t>
            </a:r>
            <a:r>
              <a:rPr lang="sv-SE" sz="2000" dirty="0">
                <a:latin typeface="Aptos" panose="020B0004020202020204" pitchFamily="34" charset="0"/>
              </a:rPr>
              <a:t>: CVP: 20–24 </a:t>
            </a:r>
            <a:r>
              <a:rPr lang="sv-SE" sz="2000" dirty="0" err="1">
                <a:latin typeface="Aptos" panose="020B0004020202020204" pitchFamily="34" charset="0"/>
              </a:rPr>
              <a:t>mmHg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Desired</a:t>
            </a:r>
            <a:r>
              <a:rPr lang="sv-SE" sz="2000" dirty="0">
                <a:latin typeface="Aptos" panose="020B0004020202020204" pitchFamily="34" charset="0"/>
              </a:rPr>
              <a:t> CVP: &lt;8 </a:t>
            </a:r>
            <a:r>
              <a:rPr lang="sv-SE" sz="2000" dirty="0" err="1">
                <a:latin typeface="Aptos" panose="020B0004020202020204" pitchFamily="34" charset="0"/>
              </a:rPr>
              <a:t>mmHg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Management: </a:t>
            </a:r>
            <a:r>
              <a:rPr lang="en-GB" sz="2000" dirty="0">
                <a:latin typeface="Aptos" panose="020B0004020202020204" pitchFamily="34" charset="0"/>
              </a:rPr>
              <a:t>CRRT increased to 400 mL/hour ultrafiltration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Ketamine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Fentanyl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Sevoflurane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Rocuronium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Hemodynamic</a:t>
            </a:r>
            <a:r>
              <a:rPr lang="sv-SE" sz="2000" dirty="0">
                <a:latin typeface="Aptos" panose="020B0004020202020204" pitchFamily="34" charset="0"/>
              </a:rPr>
              <a:t> support: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Norepinephrine</a:t>
            </a:r>
            <a:r>
              <a:rPr lang="sv-SE" sz="2000" dirty="0">
                <a:latin typeface="Aptos" panose="020B0004020202020204" pitchFamily="34" charset="0"/>
              </a:rPr>
              <a:t> 0.3–1.1 </a:t>
            </a:r>
            <a:r>
              <a:rPr lang="sv-SE" sz="2000" dirty="0" err="1">
                <a:latin typeface="Aptos" panose="020B0004020202020204" pitchFamily="34" charset="0"/>
              </a:rPr>
              <a:t>μg</a:t>
            </a:r>
            <a:r>
              <a:rPr lang="sv-SE" sz="2000" dirty="0">
                <a:latin typeface="Aptos" panose="020B0004020202020204" pitchFamily="34" charset="0"/>
              </a:rPr>
              <a:t>/kg/min + </a:t>
            </a:r>
            <a:r>
              <a:rPr lang="sv-SE" sz="2000" dirty="0" err="1">
                <a:latin typeface="Aptos" panose="020B0004020202020204" pitchFamily="34" charset="0"/>
              </a:rPr>
              <a:t>Vasopressin</a:t>
            </a:r>
            <a:r>
              <a:rPr lang="sv-SE" sz="2000" dirty="0">
                <a:latin typeface="Aptos" panose="020B0004020202020204" pitchFamily="34" charset="0"/>
              </a:rPr>
              <a:t> infusion</a:t>
            </a:r>
          </a:p>
          <a:p>
            <a:r>
              <a:rPr lang="sv-SE" sz="2000" dirty="0" err="1">
                <a:latin typeface="Aptos" panose="020B0004020202020204" pitchFamily="34" charset="0"/>
              </a:rPr>
              <a:t>Blood</a:t>
            </a:r>
            <a:r>
              <a:rPr lang="sv-SE" sz="2000" dirty="0">
                <a:latin typeface="Aptos" panose="020B0004020202020204" pitchFamily="34" charset="0"/>
              </a:rPr>
              <a:t> loss: 1.2 L 4 </a:t>
            </a:r>
            <a:r>
              <a:rPr lang="sv-SE" sz="2000" dirty="0" err="1">
                <a:latin typeface="Aptos" panose="020B0004020202020204" pitchFamily="34" charset="0"/>
              </a:rPr>
              <a:t>units</a:t>
            </a:r>
            <a:r>
              <a:rPr lang="sv-SE" sz="2000" dirty="0">
                <a:latin typeface="Aptos" panose="020B0004020202020204" pitchFamily="34" charset="0"/>
              </a:rPr>
              <a:t> RBC 3 </a:t>
            </a:r>
            <a:r>
              <a:rPr lang="sv-SE" sz="2000" dirty="0" err="1">
                <a:latin typeface="Aptos" panose="020B0004020202020204" pitchFamily="34" charset="0"/>
              </a:rPr>
              <a:t>units</a:t>
            </a:r>
            <a:r>
              <a:rPr lang="sv-SE" sz="2000" dirty="0">
                <a:latin typeface="Aptos" panose="020B0004020202020204" pitchFamily="34" charset="0"/>
              </a:rPr>
              <a:t> plasma 4 </a:t>
            </a:r>
            <a:r>
              <a:rPr lang="sv-SE" sz="2000" dirty="0" err="1">
                <a:latin typeface="Aptos" panose="020B0004020202020204" pitchFamily="34" charset="0"/>
              </a:rPr>
              <a:t>platelet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units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The patient </a:t>
            </a:r>
            <a:r>
              <a:rPr lang="sv-SE" sz="2000" dirty="0" err="1">
                <a:latin typeface="Aptos" panose="020B0004020202020204" pitchFamily="34" charset="0"/>
              </a:rPr>
              <a:t>developed</a:t>
            </a:r>
            <a:r>
              <a:rPr lang="sv-SE" sz="2000" dirty="0">
                <a:latin typeface="Aptos" panose="020B0004020202020204" pitchFamily="34" charset="0"/>
              </a:rPr>
              <a:t>: </a:t>
            </a:r>
            <a:r>
              <a:rPr lang="sv-SE" sz="2000" b="1" dirty="0" err="1">
                <a:latin typeface="Aptos" panose="020B0004020202020204" pitchFamily="34" charset="0"/>
              </a:rPr>
              <a:t>Electrical</a:t>
            </a:r>
            <a:r>
              <a:rPr lang="sv-SE" sz="2000" b="1" dirty="0">
                <a:latin typeface="Aptos" panose="020B0004020202020204" pitchFamily="34" charset="0"/>
              </a:rPr>
              <a:t> storm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Recurrent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ventricular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tachycardia</a:t>
            </a:r>
            <a:r>
              <a:rPr lang="sv-SE" sz="2000" dirty="0">
                <a:latin typeface="Aptos" panose="020B0004020202020204" pitchFamily="34" charset="0"/>
              </a:rPr>
              <a:t>/</a:t>
            </a:r>
            <a:r>
              <a:rPr lang="sv-SE" sz="2000" dirty="0" err="1">
                <a:latin typeface="Aptos" panose="020B0004020202020204" pitchFamily="34" charset="0"/>
              </a:rPr>
              <a:t>ventricular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fibrillation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Treatment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7 </a:t>
            </a:r>
            <a:r>
              <a:rPr lang="sv-SE" sz="2000" dirty="0" err="1">
                <a:latin typeface="Aptos" panose="020B0004020202020204" pitchFamily="34" charset="0"/>
              </a:rPr>
              <a:t>defibrillations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Magnesium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Amiodarone</a:t>
            </a:r>
            <a:endParaRPr lang="sv-SE" sz="2000" dirty="0">
              <a:latin typeface="Aptos" panose="020B0004020202020204" pitchFamily="34" charset="0"/>
            </a:endParaRPr>
          </a:p>
          <a:p>
            <a:endParaRPr lang="sv-SE" sz="1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39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B2F74DF-A102-3E59-E31A-85C1CC5C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04" y="1230747"/>
            <a:ext cx="3510819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Intraoperative Cardiovascular Collapse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8F0D21F-5908-8729-61E8-49A52E9C6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7" y="1338728"/>
            <a:ext cx="5614797" cy="4204821"/>
          </a:xfrm>
        </p:spPr>
        <p:txBody>
          <a:bodyPr anchor="ctr">
            <a:no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During transplantation: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Severe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electrical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instability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Repeated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cardiovascular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collapse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Multiple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episodes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requiring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b="1" dirty="0" err="1">
                <a:latin typeface="Aptos" panose="020B0004020202020204" pitchFamily="34" charset="0"/>
              </a:rPr>
              <a:t>chest</a:t>
            </a:r>
            <a:r>
              <a:rPr lang="sv-SE" sz="2000" b="1" dirty="0">
                <a:latin typeface="Aptos" panose="020B0004020202020204" pitchFamily="34" charset="0"/>
              </a:rPr>
              <a:t> </a:t>
            </a:r>
            <a:r>
              <a:rPr lang="sv-SE" sz="2000" b="1" dirty="0" err="1">
                <a:latin typeface="Aptos" panose="020B0004020202020204" pitchFamily="34" charset="0"/>
              </a:rPr>
              <a:t>compressions</a:t>
            </a:r>
            <a:endParaRPr lang="sv-SE" sz="2000" b="1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After</a:t>
            </a:r>
            <a:r>
              <a:rPr lang="sv-SE" sz="2000" dirty="0">
                <a:latin typeface="Aptos" panose="020B0004020202020204" pitchFamily="34" charset="0"/>
              </a:rPr>
              <a:t> administration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Amiodarone</a:t>
            </a:r>
            <a:r>
              <a:rPr lang="sv-SE" sz="2000" dirty="0">
                <a:latin typeface="Aptos" panose="020B0004020202020204" pitchFamily="34" charset="0"/>
              </a:rPr>
              <a:t> 300 mg</a:t>
            </a:r>
          </a:p>
          <a:p>
            <a:r>
              <a:rPr lang="sv-SE" sz="2000" dirty="0">
                <a:latin typeface="Aptos" panose="020B0004020202020204" pitchFamily="34" charset="0"/>
              </a:rPr>
              <a:t>The </a:t>
            </a:r>
            <a:r>
              <a:rPr lang="sv-SE" sz="2000" dirty="0" err="1">
                <a:latin typeface="Aptos" panose="020B0004020202020204" pitchFamily="34" charset="0"/>
              </a:rPr>
              <a:t>arrhythmias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gradually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stabilized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Respiratory</a:t>
            </a:r>
            <a:r>
              <a:rPr lang="sv-SE" sz="2000" dirty="0">
                <a:latin typeface="Aptos" panose="020B0004020202020204" pitchFamily="34" charset="0"/>
              </a:rPr>
              <a:t> status </a:t>
            </a:r>
            <a:r>
              <a:rPr lang="sv-SE" sz="2000" dirty="0" err="1">
                <a:latin typeface="Aptos" panose="020B0004020202020204" pitchFamily="34" charset="0"/>
              </a:rPr>
              <a:t>worsened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FiO</a:t>
            </a:r>
            <a:r>
              <a:rPr lang="sv-SE" sz="2000" dirty="0">
                <a:latin typeface="Aptos" panose="020B0004020202020204" pitchFamily="34" charset="0"/>
              </a:rPr>
              <a:t>₂ 65–70%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PEEP 10 cm H₂O</a:t>
            </a:r>
          </a:p>
          <a:p>
            <a:r>
              <a:rPr lang="en-GB" sz="2000" dirty="0">
                <a:latin typeface="Aptos" panose="020B0004020202020204" pitchFamily="34" charset="0"/>
              </a:rPr>
              <a:t>Following successful transplantation, the patient was transferred back to the ICU.</a:t>
            </a:r>
            <a:endParaRPr lang="sv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722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AB089B6-8E7B-FA9C-D170-0B39EE8B6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77" y="1186853"/>
            <a:ext cx="3544779" cy="4480726"/>
          </a:xfrm>
        </p:spPr>
        <p:txBody>
          <a:bodyPr>
            <a:normAutofit/>
          </a:bodyPr>
          <a:lstStyle/>
          <a:p>
            <a:pPr algn="r"/>
            <a:r>
              <a:rPr lang="en-GB" sz="4100" b="1" dirty="0">
                <a:latin typeface="Aptos SemiBold" panose="020B0004020202020204" pitchFamily="34" charset="0"/>
              </a:rPr>
              <a:t>Early Postoperative Course</a:t>
            </a:r>
            <a:endParaRPr lang="sv-SE" sz="4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39C2991-8A4D-1652-18DF-331187BD0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0263" y="1037187"/>
            <a:ext cx="5881495" cy="5193970"/>
          </a:xfrm>
        </p:spPr>
        <p:txBody>
          <a:bodyPr anchor="ctr">
            <a:no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The first postoperative day was characterized by: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Persistent </a:t>
            </a:r>
            <a:r>
              <a:rPr lang="sv-SE" sz="2000" dirty="0" err="1">
                <a:latin typeface="Aptos" panose="020B0004020202020204" pitchFamily="34" charset="0"/>
              </a:rPr>
              <a:t>hemodynamic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instability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Generalized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edema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Ongoing</a:t>
            </a:r>
            <a:r>
              <a:rPr lang="sv-SE" sz="2000" dirty="0">
                <a:latin typeface="Aptos" panose="020B0004020202020204" pitchFamily="34" charset="0"/>
              </a:rPr>
              <a:t> liver </a:t>
            </a:r>
            <a:r>
              <a:rPr lang="sv-SE" sz="2000" dirty="0" err="1">
                <a:latin typeface="Aptos" panose="020B0004020202020204" pitchFamily="34" charset="0"/>
              </a:rPr>
              <a:t>dysfunction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Renal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Coagulopathy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The major clinical problem was refractory ventricular arrhythmias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During the first postoperative night: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Defibrillated</a:t>
            </a:r>
            <a:r>
              <a:rPr lang="sv-SE" sz="2000" dirty="0">
                <a:latin typeface="Aptos" panose="020B0004020202020204" pitchFamily="34" charset="0"/>
              </a:rPr>
              <a:t> 15 </a:t>
            </a:r>
            <a:r>
              <a:rPr lang="sv-SE" sz="2000" dirty="0" err="1">
                <a:latin typeface="Aptos" panose="020B0004020202020204" pitchFamily="34" charset="0"/>
              </a:rPr>
              <a:t>times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Antiarrhythmic</a:t>
            </a:r>
            <a:r>
              <a:rPr lang="sv-SE" sz="2000" dirty="0">
                <a:latin typeface="Aptos" panose="020B0004020202020204" pitchFamily="34" charset="0"/>
              </a:rPr>
              <a:t> management </a:t>
            </a:r>
            <a:r>
              <a:rPr lang="sv-SE" sz="2000" dirty="0" err="1">
                <a:latin typeface="Aptos" panose="020B0004020202020204" pitchFamily="34" charset="0"/>
              </a:rPr>
              <a:t>included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Lidocaine</a:t>
            </a:r>
            <a:r>
              <a:rPr lang="sv-SE" sz="2000" dirty="0">
                <a:latin typeface="Aptos" panose="020B0004020202020204" pitchFamily="34" charset="0"/>
              </a:rPr>
              <a:t> infusion</a:t>
            </a:r>
          </a:p>
          <a:p>
            <a:pPr lvl="0"/>
            <a:r>
              <a:rPr lang="en-GB" sz="2000" dirty="0">
                <a:latin typeface="Aptos" panose="020B0004020202020204" pitchFamily="34" charset="0"/>
              </a:rPr>
              <a:t>Trial of esmolol (poorly tolerated)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en-GB" sz="2000" dirty="0">
                <a:latin typeface="Aptos" panose="020B0004020202020204" pitchFamily="34" charset="0"/>
              </a:rPr>
              <a:t>Consideration of </a:t>
            </a:r>
            <a:r>
              <a:rPr lang="en-GB" sz="2000" dirty="0" err="1">
                <a:latin typeface="Aptos" panose="020B0004020202020204" pitchFamily="34" charset="0"/>
              </a:rPr>
              <a:t>fosphenytoin</a:t>
            </a:r>
            <a:r>
              <a:rPr lang="en-GB" sz="2000" dirty="0">
                <a:latin typeface="Aptos" panose="020B0004020202020204" pitchFamily="34" charset="0"/>
              </a:rPr>
              <a:t> and stellate ganglion blockade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After magnesium bolus followed by continuous infusion, arrhythmias gradually resolved.</a:t>
            </a:r>
            <a:endParaRPr lang="sv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07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64E9444-80D3-4682-42BE-C8C836170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323955" cy="4480726"/>
          </a:xfrm>
        </p:spPr>
        <p:txBody>
          <a:bodyPr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Subsequent ICU Course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ACB4377-44DF-044F-8BBE-AAD1C417D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8485" y="1024896"/>
            <a:ext cx="5854191" cy="4892428"/>
          </a:xfrm>
        </p:spPr>
        <p:txBody>
          <a:bodyPr anchor="ctr">
            <a:normAutofit fontScale="92500"/>
          </a:bodyPr>
          <a:lstStyle/>
          <a:p>
            <a:r>
              <a:rPr lang="en-GB" sz="2300" dirty="0">
                <a:latin typeface="Aptos" panose="020B0004020202020204" pitchFamily="34" charset="0"/>
              </a:rPr>
              <a:t>The patient subsequently stabilized.</a:t>
            </a:r>
            <a:endParaRPr lang="sv-SE" sz="2300" dirty="0">
              <a:latin typeface="Aptos" panose="020B0004020202020204" pitchFamily="34" charset="0"/>
            </a:endParaRPr>
          </a:p>
          <a:p>
            <a:pPr lvl="0"/>
            <a:r>
              <a:rPr lang="sv-SE" sz="2300" dirty="0" err="1">
                <a:latin typeface="Aptos" panose="020B0004020202020204" pitchFamily="34" charset="0"/>
              </a:rPr>
              <a:t>Ventricular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arrhythmias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resolved</a:t>
            </a:r>
            <a:endParaRPr lang="sv-SE" sz="2300" dirty="0">
              <a:latin typeface="Aptos" panose="020B0004020202020204" pitchFamily="34" charset="0"/>
            </a:endParaRPr>
          </a:p>
          <a:p>
            <a:pPr lvl="0"/>
            <a:r>
              <a:rPr lang="sv-SE" sz="2300" dirty="0" err="1">
                <a:latin typeface="Aptos" panose="020B0004020202020204" pitchFamily="34" charset="0"/>
              </a:rPr>
              <a:t>Milrinone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therapy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continued</a:t>
            </a:r>
            <a:endParaRPr lang="sv-SE" sz="2300" dirty="0">
              <a:latin typeface="Aptos" panose="020B0004020202020204" pitchFamily="34" charset="0"/>
            </a:endParaRPr>
          </a:p>
          <a:p>
            <a:pPr lvl="0"/>
            <a:r>
              <a:rPr lang="sv-SE" sz="2300" dirty="0" err="1">
                <a:latin typeface="Aptos" panose="020B0004020202020204" pitchFamily="34" charset="0"/>
              </a:rPr>
              <a:t>Ongoing</a:t>
            </a:r>
            <a:r>
              <a:rPr lang="sv-SE" sz="2300" dirty="0">
                <a:latin typeface="Aptos" panose="020B0004020202020204" pitchFamily="34" charset="0"/>
              </a:rPr>
              <a:t> CRRT</a:t>
            </a:r>
          </a:p>
          <a:p>
            <a:r>
              <a:rPr lang="sv-SE" sz="2300" dirty="0" err="1">
                <a:latin typeface="Aptos" panose="020B0004020202020204" pitchFamily="34" charset="0"/>
              </a:rPr>
              <a:t>Additional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findings</a:t>
            </a:r>
            <a:r>
              <a:rPr lang="sv-SE" sz="23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2300" dirty="0">
                <a:latin typeface="Aptos" panose="020B0004020202020204" pitchFamily="34" charset="0"/>
              </a:rPr>
              <a:t>Persistent discrepancy between radial and femoral arterial pressures</a:t>
            </a:r>
            <a:endParaRPr lang="sv-SE" sz="2300" dirty="0">
              <a:latin typeface="Aptos" panose="020B0004020202020204" pitchFamily="34" charset="0"/>
            </a:endParaRPr>
          </a:p>
          <a:p>
            <a:pPr lvl="0"/>
            <a:r>
              <a:rPr lang="en-GB" sz="2300" dirty="0">
                <a:latin typeface="Aptos" panose="020B0004020202020204" pitchFamily="34" charset="0"/>
              </a:rPr>
              <a:t>Bronchoscopy revealed blood-stained secretions, which were successfully removed</a:t>
            </a:r>
            <a:endParaRPr lang="sv-SE" sz="2300" dirty="0">
              <a:latin typeface="Aptos" panose="020B0004020202020204" pitchFamily="34" charset="0"/>
            </a:endParaRPr>
          </a:p>
          <a:p>
            <a:r>
              <a:rPr lang="sv-SE" sz="2300" dirty="0" err="1">
                <a:latin typeface="Aptos" panose="020B0004020202020204" pitchFamily="34" charset="0"/>
              </a:rPr>
              <a:t>Respiratory</a:t>
            </a:r>
            <a:r>
              <a:rPr lang="sv-SE" sz="2300" dirty="0">
                <a:latin typeface="Aptos" panose="020B0004020202020204" pitchFamily="34" charset="0"/>
              </a:rPr>
              <a:t> </a:t>
            </a:r>
            <a:r>
              <a:rPr lang="sv-SE" sz="2300" dirty="0" err="1">
                <a:latin typeface="Aptos" panose="020B0004020202020204" pitchFamily="34" charset="0"/>
              </a:rPr>
              <a:t>improvement</a:t>
            </a:r>
            <a:r>
              <a:rPr lang="sv-SE" sz="23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2300" dirty="0" err="1">
                <a:latin typeface="Aptos" panose="020B0004020202020204" pitchFamily="34" charset="0"/>
              </a:rPr>
              <a:t>FiO</a:t>
            </a:r>
            <a:r>
              <a:rPr lang="en-GB" sz="2300" dirty="0">
                <a:latin typeface="Aptos" panose="020B0004020202020204" pitchFamily="34" charset="0"/>
              </a:rPr>
              <a:t>₂ reduced from 60% to 40% by August 9th</a:t>
            </a:r>
            <a:endParaRPr lang="sv-SE" sz="2300" dirty="0">
              <a:latin typeface="Aptos" panose="020B0004020202020204" pitchFamily="34" charset="0"/>
            </a:endParaRPr>
          </a:p>
          <a:p>
            <a:r>
              <a:rPr lang="en-GB" sz="2300" dirty="0">
                <a:latin typeface="Aptos" panose="020B0004020202020204" pitchFamily="34" charset="0"/>
              </a:rPr>
              <a:t>A tracheostomy was performed on August 13th.</a:t>
            </a:r>
            <a:endParaRPr lang="sv-SE" sz="2300" dirty="0">
              <a:latin typeface="Aptos" panose="020B0004020202020204" pitchFamily="34" charset="0"/>
            </a:endParaRP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1328200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E8B4CE3-FF89-9F91-A1A1-156F108BE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09575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Recovery Following Liver Transplantation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5DF34C9-87BA-4DBC-AB74-6CE5E0281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113" y="857357"/>
            <a:ext cx="6722333" cy="5414908"/>
          </a:xfrm>
        </p:spPr>
        <p:txBody>
          <a:bodyPr anchor="ctr">
            <a:no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The patient's hemodynamic status gradually improved.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Progressive improvement in liver function tests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Gradual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recovery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of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cardiac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function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Following sedation withdrawal, the patient slowly regained consciousness but remained: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Tracheostomized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Mechanically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ventilated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Unable to move either upper or lower extremities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Neurological</a:t>
            </a:r>
            <a:r>
              <a:rPr lang="sv-SE" sz="1800" dirty="0">
                <a:latin typeface="Aptos" panose="020B0004020202020204" pitchFamily="34" charset="0"/>
              </a:rPr>
              <a:t> examination </a:t>
            </a:r>
            <a:r>
              <a:rPr lang="sv-SE" sz="1800" dirty="0" err="1">
                <a:latin typeface="Aptos" panose="020B0004020202020204" pitchFamily="34" charset="0"/>
              </a:rPr>
              <a:t>revealed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Flaccid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tetraparesis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Absence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of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deep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tendon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reflexes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Investigations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MRI of the brain and spinal cord showed no abnormalities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patient underwent prolonged ventilator weaning.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On August 22nd she was transferred to her local hospital in Helsingborg for continued intensive care management.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At transfer she was able to sit at the bedside with assistance.</a:t>
            </a:r>
            <a:endParaRPr lang="sv-SE" sz="1800" dirty="0">
              <a:latin typeface="Aptos" panose="020B0004020202020204" pitchFamily="34" charset="0"/>
            </a:endParaRPr>
          </a:p>
          <a:p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12198139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4E8388-474F-B9B5-740C-3BF6D62C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4800" b="1" dirty="0">
                <a:latin typeface="Aptos SemiBold" panose="020B0004020202020204" pitchFamily="34" charset="0"/>
              </a:rPr>
              <a:t>Long-Term Outcome</a:t>
            </a:r>
            <a:endParaRPr lang="sv-SE" sz="48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4755A6-DAB3-B619-9AF6-56F0E9F6D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8926" y="541524"/>
            <a:ext cx="6597899" cy="5994743"/>
          </a:xfrm>
        </p:spPr>
        <p:txBody>
          <a:bodyPr anchor="ctr">
            <a:normAutofit fontScale="92500" lnSpcReduction="10000"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The patient experienced a prolonged ICU and hospital course.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Major </a:t>
            </a:r>
            <a:r>
              <a:rPr lang="sv-SE" sz="1800" dirty="0" err="1">
                <a:latin typeface="Aptos" panose="020B0004020202020204" pitchFamily="34" charset="0"/>
              </a:rPr>
              <a:t>complication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Critical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illness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myopathy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Over time gradual neurological recovery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Discharged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shortly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before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Christmas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Total </a:t>
            </a:r>
            <a:r>
              <a:rPr lang="sv-SE" sz="1800" dirty="0" err="1">
                <a:latin typeface="Aptos" panose="020B0004020202020204" pitchFamily="34" charset="0"/>
              </a:rPr>
              <a:t>hospitalization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approximately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b="1" dirty="0">
                <a:latin typeface="Aptos" panose="020B0004020202020204" pitchFamily="34" charset="0"/>
              </a:rPr>
              <a:t>4 </a:t>
            </a:r>
            <a:r>
              <a:rPr lang="sv-SE" sz="1800" b="1" dirty="0" err="1">
                <a:latin typeface="Aptos" panose="020B0004020202020204" pitchFamily="34" charset="0"/>
              </a:rPr>
              <a:t>months</a:t>
            </a:r>
            <a:endParaRPr lang="sv-SE" sz="1800" b="1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At a follow-up video consultation in January: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en-GB" sz="1800" dirty="0">
                <a:latin typeface="Aptos" panose="020B0004020202020204" pitchFamily="34" charset="0"/>
              </a:rPr>
              <a:t>Alert and communicative through an interpreter</a:t>
            </a:r>
            <a:r>
              <a:rPr lang="sv-SE" sz="1800" dirty="0">
                <a:latin typeface="Aptos" panose="020B0004020202020204" pitchFamily="34" charset="0"/>
              </a:rPr>
              <a:t> Strong voice </a:t>
            </a:r>
            <a:r>
              <a:rPr lang="sv-SE" sz="1800" dirty="0" err="1">
                <a:latin typeface="Aptos" panose="020B0004020202020204" pitchFamily="34" charset="0"/>
              </a:rPr>
              <a:t>Good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interaction</a:t>
            </a:r>
            <a:r>
              <a:rPr lang="sv-SE" sz="1800" dirty="0">
                <a:latin typeface="Aptos" panose="020B0004020202020204" pitchFamily="34" charset="0"/>
              </a:rPr>
              <a:t> and </a:t>
            </a:r>
            <a:r>
              <a:rPr lang="sv-SE" sz="1800" dirty="0" err="1">
                <a:latin typeface="Aptos" panose="020B0004020202020204" pitchFamily="34" charset="0"/>
              </a:rPr>
              <a:t>cognitive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function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Living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with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her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daughter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en-GB" sz="1800" dirty="0">
                <a:latin typeface="Aptos" panose="020B0004020202020204" pitchFamily="34" charset="0"/>
              </a:rPr>
              <a:t>Actively helping care for her grandchildren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Residual</a:t>
            </a:r>
            <a:r>
              <a:rPr lang="sv-SE" sz="1800" dirty="0">
                <a:latin typeface="Aptos" panose="020B0004020202020204" pitchFamily="34" charset="0"/>
              </a:rPr>
              <a:t> symptoms:</a:t>
            </a: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Persistent </a:t>
            </a:r>
            <a:r>
              <a:rPr lang="sv-SE" sz="1800" dirty="0" err="1">
                <a:latin typeface="Aptos" panose="020B0004020202020204" pitchFamily="34" charset="0"/>
              </a:rPr>
              <a:t>fatigue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Reduced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exercise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capacity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>
                <a:latin typeface="Aptos" panose="020B0004020202020204" pitchFamily="34" charset="0"/>
              </a:rPr>
              <a:t>Clinical status: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Blood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pressure</a:t>
            </a:r>
            <a:r>
              <a:rPr lang="sv-SE" sz="1800" dirty="0">
                <a:latin typeface="Aptos" panose="020B0004020202020204" pitchFamily="34" charset="0"/>
              </a:rPr>
              <a:t>: 120/70 </a:t>
            </a:r>
            <a:r>
              <a:rPr lang="sv-SE" sz="1800" dirty="0" err="1">
                <a:latin typeface="Aptos" panose="020B0004020202020204" pitchFamily="34" charset="0"/>
              </a:rPr>
              <a:t>mmHg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Weight</a:t>
            </a:r>
            <a:r>
              <a:rPr lang="sv-SE" sz="1800" dirty="0">
                <a:latin typeface="Aptos" panose="020B0004020202020204" pitchFamily="34" charset="0"/>
              </a:rPr>
              <a:t>: 60 kg </a:t>
            </a:r>
            <a:r>
              <a:rPr lang="sv-SE" sz="1800" dirty="0" err="1">
                <a:latin typeface="Aptos" panose="020B0004020202020204" pitchFamily="34" charset="0"/>
              </a:rPr>
              <a:t>Estimated</a:t>
            </a:r>
            <a:r>
              <a:rPr lang="sv-SE" sz="1800" dirty="0">
                <a:latin typeface="Aptos" panose="020B0004020202020204" pitchFamily="34" charset="0"/>
              </a:rPr>
              <a:t> GFR: 52 </a:t>
            </a:r>
            <a:r>
              <a:rPr lang="sv-SE" sz="1800" dirty="0" err="1">
                <a:latin typeface="Aptos" panose="020B0004020202020204" pitchFamily="34" charset="0"/>
              </a:rPr>
              <a:t>mL</a:t>
            </a:r>
            <a:r>
              <a:rPr lang="sv-SE" sz="1800" dirty="0">
                <a:latin typeface="Aptos" panose="020B0004020202020204" pitchFamily="34" charset="0"/>
              </a:rPr>
              <a:t>/min</a:t>
            </a:r>
          </a:p>
          <a:p>
            <a:r>
              <a:rPr lang="sv-SE" sz="1800" dirty="0" err="1">
                <a:latin typeface="Aptos" panose="020B0004020202020204" pitchFamily="34" charset="0"/>
              </a:rPr>
              <a:t>Current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medications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included</a:t>
            </a:r>
            <a:r>
              <a:rPr lang="sv-SE" sz="1800" dirty="0">
                <a:latin typeface="Aptos" panose="020B0004020202020204" pitchFamily="34" charset="0"/>
              </a:rPr>
              <a:t>: </a:t>
            </a:r>
            <a:r>
              <a:rPr lang="sv-SE" sz="1800" dirty="0" err="1">
                <a:latin typeface="Aptos" panose="020B0004020202020204" pitchFamily="34" charset="0"/>
              </a:rPr>
              <a:t>Tacrolimus</a:t>
            </a:r>
            <a:r>
              <a:rPr lang="sv-SE" sz="1800" dirty="0">
                <a:latin typeface="Aptos" panose="020B0004020202020204" pitchFamily="34" charset="0"/>
              </a:rPr>
              <a:t> (</a:t>
            </a:r>
            <a:r>
              <a:rPr lang="sv-SE" sz="1800" dirty="0" err="1">
                <a:latin typeface="Aptos" panose="020B0004020202020204" pitchFamily="34" charset="0"/>
              </a:rPr>
              <a:t>Dailiport</a:t>
            </a:r>
            <a:r>
              <a:rPr lang="sv-SE" sz="1800" dirty="0">
                <a:latin typeface="Aptos" panose="020B0004020202020204" pitchFamily="34" charset="0"/>
              </a:rPr>
              <a:t>) </a:t>
            </a:r>
            <a:r>
              <a:rPr lang="sv-SE" sz="1800" dirty="0" err="1">
                <a:latin typeface="Aptos" panose="020B0004020202020204" pitchFamily="34" charset="0"/>
              </a:rPr>
              <a:t>Mycophenolate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mofetil</a:t>
            </a:r>
            <a:r>
              <a:rPr lang="sv-SE" sz="1800" dirty="0">
                <a:latin typeface="Aptos" panose="020B0004020202020204" pitchFamily="34" charset="0"/>
              </a:rPr>
              <a:t> (</a:t>
            </a:r>
            <a:r>
              <a:rPr lang="sv-SE" sz="1800" dirty="0" err="1">
                <a:latin typeface="Aptos" panose="020B0004020202020204" pitchFamily="34" charset="0"/>
              </a:rPr>
              <a:t>CellCept</a:t>
            </a:r>
            <a:r>
              <a:rPr lang="sv-SE" sz="1800" dirty="0">
                <a:latin typeface="Aptos" panose="020B0004020202020204" pitchFamily="34" charset="0"/>
              </a:rPr>
              <a:t>) </a:t>
            </a:r>
            <a:r>
              <a:rPr lang="sv-SE" sz="1800" dirty="0" err="1">
                <a:latin typeface="Aptos" panose="020B0004020202020204" pitchFamily="34" charset="0"/>
              </a:rPr>
              <a:t>Trimethoprim-sulfamethoxazole</a:t>
            </a:r>
            <a:r>
              <a:rPr lang="sv-SE" sz="1800" dirty="0">
                <a:latin typeface="Aptos" panose="020B0004020202020204" pitchFamily="34" charset="0"/>
              </a:rPr>
              <a:t> (</a:t>
            </a:r>
            <a:r>
              <a:rPr lang="sv-SE" sz="1800" dirty="0" err="1">
                <a:latin typeface="Aptos" panose="020B0004020202020204" pitchFamily="34" charset="0"/>
              </a:rPr>
              <a:t>Bactrim</a:t>
            </a:r>
            <a:r>
              <a:rPr lang="sv-SE" sz="1800" dirty="0">
                <a:latin typeface="Aptos" panose="020B0004020202020204" pitchFamily="34" charset="0"/>
              </a:rPr>
              <a:t>) </a:t>
            </a:r>
            <a:r>
              <a:rPr lang="sv-SE" sz="1800" dirty="0" err="1">
                <a:latin typeface="Aptos" panose="020B0004020202020204" pitchFamily="34" charset="0"/>
              </a:rPr>
              <a:t>Omeprazole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Movicol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Potassium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supplementation</a:t>
            </a:r>
            <a:r>
              <a:rPr lang="sv-SE" sz="1800" dirty="0">
                <a:latin typeface="Aptos" panose="020B0004020202020204" pitchFamily="34" charset="0"/>
              </a:rPr>
              <a:t> Aspirin </a:t>
            </a:r>
            <a:r>
              <a:rPr lang="sv-SE" sz="1800" dirty="0" err="1">
                <a:latin typeface="Aptos" panose="020B0004020202020204" pitchFamily="34" charset="0"/>
              </a:rPr>
              <a:t>BisoprololParacetamol</a:t>
            </a:r>
            <a:endParaRPr lang="sv-SE" sz="18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sv-SE" sz="500" dirty="0"/>
          </a:p>
        </p:txBody>
      </p:sp>
    </p:spTree>
    <p:extLst>
      <p:ext uri="{BB962C8B-B14F-4D97-AF65-F5344CB8AC3E}">
        <p14:creationId xmlns:p14="http://schemas.microsoft.com/office/powerpoint/2010/main" val="880472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chemeClr val="tx1"/>
                </a:solidFill>
                <a:latin typeface="Aptos SemiBold" panose="020B0004020202020204" pitchFamily="34" charset="0"/>
              </a:rPr>
              <a:t>VALUE OF AMATOXIN ASSAYS IN HUMANS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matoxin_assay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38" y="925208"/>
            <a:ext cx="7608304" cy="507854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802BF24-2A40-18B1-8C8B-14BCA277B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647395" cy="4480726"/>
          </a:xfrm>
        </p:spPr>
        <p:txBody>
          <a:bodyPr>
            <a:normAutofit/>
          </a:bodyPr>
          <a:lstStyle/>
          <a:p>
            <a:pPr algn="r"/>
            <a:r>
              <a:rPr lang="en-GB" sz="4600" b="1" dirty="0">
                <a:latin typeface="Aptos SemiBold" panose="020B0004020202020204" pitchFamily="34" charset="0"/>
              </a:rPr>
              <a:t>Potential Mechanisms Behind the Electrical Storm</a:t>
            </a:r>
            <a:endParaRPr lang="sv-SE" sz="4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491D2C-D76A-ACC9-0F8B-789F2DD7F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932" y="703296"/>
            <a:ext cx="6617817" cy="5440330"/>
          </a:xfrm>
        </p:spPr>
        <p:txBody>
          <a:bodyPr anchor="ctr">
            <a:noAutofit/>
          </a:bodyPr>
          <a:lstStyle/>
          <a:p>
            <a:r>
              <a:rPr lang="en-GB" sz="1800" dirty="0">
                <a:latin typeface="Aptos" panose="020B0004020202020204" pitchFamily="34" charset="0"/>
              </a:rPr>
              <a:t>Several mechanisms may have contributed to the severe ventricular arrhythmias observed during transplantation and the early postoperative period.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b="1" dirty="0" err="1">
                <a:latin typeface="Aptos" panose="020B0004020202020204" pitchFamily="34" charset="0"/>
              </a:rPr>
              <a:t>Structural</a:t>
            </a:r>
            <a:r>
              <a:rPr lang="sv-SE" sz="1800" b="1" dirty="0">
                <a:latin typeface="Aptos" panose="020B0004020202020204" pitchFamily="34" charset="0"/>
              </a:rPr>
              <a:t> and </a:t>
            </a:r>
            <a:r>
              <a:rPr lang="sv-SE" sz="1800" b="1" dirty="0" err="1">
                <a:latin typeface="Aptos" panose="020B0004020202020204" pitchFamily="34" charset="0"/>
              </a:rPr>
              <a:t>Hemodynamic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b="1" dirty="0" err="1">
                <a:latin typeface="Aptos" panose="020B0004020202020204" pitchFamily="34" charset="0"/>
              </a:rPr>
              <a:t>Factors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Ventricular</a:t>
            </a:r>
            <a:r>
              <a:rPr lang="sv-SE" sz="1800" dirty="0">
                <a:latin typeface="Aptos" panose="020B0004020202020204" pitchFamily="34" charset="0"/>
              </a:rPr>
              <a:t> stretch, </a:t>
            </a:r>
            <a:r>
              <a:rPr lang="sv-SE" sz="1800" dirty="0" err="1">
                <a:latin typeface="Aptos" panose="020B0004020202020204" pitchFamily="34" charset="0"/>
              </a:rPr>
              <a:t>Hyperdynamic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circulation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Elevated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filling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pressures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Severe</a:t>
            </a:r>
            <a:r>
              <a:rPr lang="sv-SE" sz="1800" dirty="0">
                <a:latin typeface="Aptos" panose="020B0004020202020204" pitchFamily="34" charset="0"/>
              </a:rPr>
              <a:t> fluid </a:t>
            </a:r>
            <a:r>
              <a:rPr lang="sv-SE" sz="1800" dirty="0" err="1">
                <a:latin typeface="Aptos" panose="020B0004020202020204" pitchFamily="34" charset="0"/>
              </a:rPr>
              <a:t>overload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b="1" dirty="0" err="1">
                <a:latin typeface="Aptos" panose="020B0004020202020204" pitchFamily="34" charset="0"/>
              </a:rPr>
              <a:t>Metabolic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b="1" dirty="0" err="1">
                <a:latin typeface="Aptos" panose="020B0004020202020204" pitchFamily="34" charset="0"/>
              </a:rPr>
              <a:t>Factors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dirty="0">
                <a:latin typeface="Aptos" panose="020B0004020202020204" pitchFamily="34" charset="0"/>
              </a:rPr>
              <a:t>Electrolyte </a:t>
            </a:r>
            <a:r>
              <a:rPr lang="sv-SE" sz="1800" dirty="0" err="1">
                <a:latin typeface="Aptos" panose="020B0004020202020204" pitchFamily="34" charset="0"/>
              </a:rPr>
              <a:t>disturbances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Hyperammonemia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Metabolic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acidosis</a:t>
            </a:r>
            <a:r>
              <a:rPr lang="sv-SE" sz="1800" dirty="0">
                <a:latin typeface="Aptos" panose="020B0004020202020204" pitchFamily="34" charset="0"/>
              </a:rPr>
              <a:t>, </a:t>
            </a:r>
            <a:r>
              <a:rPr lang="sv-SE" sz="1800" dirty="0" err="1">
                <a:latin typeface="Aptos" panose="020B0004020202020204" pitchFamily="34" charset="0"/>
              </a:rPr>
              <a:t>Severe</a:t>
            </a:r>
            <a:r>
              <a:rPr lang="sv-SE" sz="1800" dirty="0">
                <a:latin typeface="Aptos" panose="020B0004020202020204" pitchFamily="34" charset="0"/>
              </a:rPr>
              <a:t> liver </a:t>
            </a:r>
            <a:r>
              <a:rPr lang="sv-SE" sz="1800" dirty="0" err="1">
                <a:latin typeface="Aptos" panose="020B0004020202020204" pitchFamily="34" charset="0"/>
              </a:rPr>
              <a:t>failure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b="1" dirty="0" err="1">
                <a:latin typeface="Aptos" panose="020B0004020202020204" pitchFamily="34" charset="0"/>
              </a:rPr>
              <a:t>Electrophysiological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b="1" dirty="0" err="1">
                <a:latin typeface="Aptos" panose="020B0004020202020204" pitchFamily="34" charset="0"/>
              </a:rPr>
              <a:t>Factors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Altered</a:t>
            </a:r>
            <a:r>
              <a:rPr lang="sv-SE" sz="1800" dirty="0">
                <a:latin typeface="Aptos" panose="020B0004020202020204" pitchFamily="34" charset="0"/>
              </a:rPr>
              <a:t> calcium </a:t>
            </a:r>
            <a:r>
              <a:rPr lang="sv-SE" sz="1800" dirty="0" err="1">
                <a:latin typeface="Aptos" panose="020B0004020202020204" pitchFamily="34" charset="0"/>
              </a:rPr>
              <a:t>homeostasis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Altered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potassium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currents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Prolonged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myocardial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repolarization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b="1" dirty="0" err="1">
                <a:latin typeface="Aptos" panose="020B0004020202020204" pitchFamily="34" charset="0"/>
              </a:rPr>
              <a:t>Additional</a:t>
            </a:r>
            <a:r>
              <a:rPr lang="sv-SE" sz="1800" b="1" dirty="0">
                <a:latin typeface="Aptos" panose="020B0004020202020204" pitchFamily="34" charset="0"/>
              </a:rPr>
              <a:t> </a:t>
            </a:r>
            <a:r>
              <a:rPr lang="sv-SE" sz="1800" b="1" dirty="0" err="1">
                <a:latin typeface="Aptos" panose="020B0004020202020204" pitchFamily="34" charset="0"/>
              </a:rPr>
              <a:t>Factors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Myocardial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ischemia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Vasopressor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therapy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Reperfusion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injury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Toxic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effects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of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amatoxin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9935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F6881FB-AD19-8179-536F-AF9A41FC0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12699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Cardiovascular Effects of Mushroom Poisoning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AF522C3-7892-0FE2-5754-A199CBF4C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8" y="908816"/>
            <a:ext cx="6210757" cy="5130034"/>
          </a:xfrm>
        </p:spPr>
        <p:txBody>
          <a:bodyPr anchor="ctr">
            <a:noAutofit/>
          </a:bodyPr>
          <a:lstStyle/>
          <a:p>
            <a:r>
              <a:rPr lang="en-GB" sz="1800" dirty="0" err="1">
                <a:latin typeface="Aptos" panose="020B0004020202020204" pitchFamily="34" charset="0"/>
              </a:rPr>
              <a:t>Erenler</a:t>
            </a:r>
            <a:r>
              <a:rPr lang="en-GB" sz="1800" dirty="0">
                <a:latin typeface="Aptos" panose="020B0004020202020204" pitchFamily="34" charset="0"/>
              </a:rPr>
              <a:t> et al. investigated cardiovascular manifestations associated with mushroom poisoning.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Key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findings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Sinus tachycardia was the most common ECG abnormality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Additional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findings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included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1"/>
            <a:r>
              <a:rPr lang="sv-SE" sz="1800" dirty="0">
                <a:latin typeface="Aptos" panose="020B0004020202020204" pitchFamily="34" charset="0"/>
              </a:rPr>
              <a:t>Sinus </a:t>
            </a:r>
            <a:r>
              <a:rPr lang="sv-SE" sz="1800" dirty="0" err="1">
                <a:latin typeface="Aptos" panose="020B0004020202020204" pitchFamily="34" charset="0"/>
              </a:rPr>
              <a:t>arrhythmia</a:t>
            </a:r>
            <a:endParaRPr lang="sv-SE" sz="1800" dirty="0">
              <a:latin typeface="Aptos" panose="020B0004020202020204" pitchFamily="34" charset="0"/>
            </a:endParaRPr>
          </a:p>
          <a:p>
            <a:pPr lvl="1"/>
            <a:r>
              <a:rPr lang="sv-SE" sz="1800" dirty="0">
                <a:latin typeface="Aptos" panose="020B0004020202020204" pitchFamily="34" charset="0"/>
              </a:rPr>
              <a:t>ST-T </a:t>
            </a:r>
            <a:r>
              <a:rPr lang="sv-SE" sz="1800" dirty="0" err="1">
                <a:latin typeface="Aptos" panose="020B0004020202020204" pitchFamily="34" charset="0"/>
              </a:rPr>
              <a:t>wave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abnormalities</a:t>
            </a:r>
            <a:endParaRPr lang="sv-SE" sz="1800" dirty="0">
              <a:latin typeface="Aptos" panose="020B0004020202020204" pitchFamily="34" charset="0"/>
            </a:endParaRPr>
          </a:p>
          <a:p>
            <a:pPr lvl="1"/>
            <a:r>
              <a:rPr lang="sv-SE" sz="1800" dirty="0" err="1">
                <a:latin typeface="Aptos" panose="020B0004020202020204" pitchFamily="34" charset="0"/>
              </a:rPr>
              <a:t>First-degree</a:t>
            </a:r>
            <a:r>
              <a:rPr lang="sv-SE" sz="1800" dirty="0">
                <a:latin typeface="Aptos" panose="020B0004020202020204" pitchFamily="34" charset="0"/>
              </a:rPr>
              <a:t> AV block</a:t>
            </a:r>
          </a:p>
          <a:p>
            <a:pPr lvl="1"/>
            <a:r>
              <a:rPr lang="sv-SE" sz="1800" dirty="0">
                <a:latin typeface="Aptos" panose="020B0004020202020204" pitchFamily="34" charset="0"/>
              </a:rPr>
              <a:t>QT prolongation</a:t>
            </a:r>
          </a:p>
          <a:p>
            <a:r>
              <a:rPr lang="en-GB" sz="1800" dirty="0">
                <a:latin typeface="Aptos" panose="020B0004020202020204" pitchFamily="34" charset="0"/>
              </a:rPr>
              <a:t>Patients with delayed symptom onset (&gt;6 hours) demonstrated: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Higher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prevalence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of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tachycardia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Increased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blood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pressure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The authors concluded that mushroom poisoning may produce significant cardiovascular effects, particularly tachyarrhythmias in patients with delayed-onset toxicity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7360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3470AD0-98C7-83C9-51CD-9A85F80DB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22855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Hepatocellular Injury in Amatoxin Poisoning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4287AC9-9B4C-11A4-F527-3D27DCD2D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8"/>
            <a:ext cx="5671312" cy="4675991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The liver is the primary target organ, although significant renal injury may also occur </a:t>
            </a:r>
          </a:p>
          <a:p>
            <a:r>
              <a:rPr lang="en-GB" sz="2000" dirty="0">
                <a:latin typeface="Aptos" panose="020B0004020202020204" pitchFamily="34" charset="0"/>
              </a:rPr>
              <a:t>Amatoxin-containing mushrooms cause severe hepatocellular injury through inhibition of RNA polymerase II.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Consequences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include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Inhibition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protein </a:t>
            </a:r>
            <a:r>
              <a:rPr lang="sv-SE" sz="2000" dirty="0" err="1">
                <a:latin typeface="Aptos" panose="020B0004020202020204" pitchFamily="34" charset="0"/>
              </a:rPr>
              <a:t>synthesis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Progressive </a:t>
            </a:r>
            <a:r>
              <a:rPr lang="sv-SE" sz="2000" dirty="0" err="1">
                <a:latin typeface="Aptos" panose="020B0004020202020204" pitchFamily="34" charset="0"/>
              </a:rPr>
              <a:t>hepatocyte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necrosis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Massive </a:t>
            </a:r>
            <a:r>
              <a:rPr lang="sv-SE" sz="2000" dirty="0" err="1">
                <a:latin typeface="Aptos" panose="020B0004020202020204" pitchFamily="34" charset="0"/>
              </a:rPr>
              <a:t>hepatic</a:t>
            </a:r>
            <a:r>
              <a:rPr lang="sv-SE" sz="2000" dirty="0">
                <a:latin typeface="Aptos" panose="020B0004020202020204" pitchFamily="34" charset="0"/>
              </a:rPr>
              <a:t> cell </a:t>
            </a:r>
            <a:r>
              <a:rPr lang="sv-SE" sz="2000" dirty="0" err="1">
                <a:latin typeface="Aptos" panose="020B0004020202020204" pitchFamily="34" charset="0"/>
              </a:rPr>
              <a:t>death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Fulminant liver </a:t>
            </a:r>
            <a:r>
              <a:rPr lang="sv-SE" sz="2000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Multi-organ </a:t>
            </a:r>
            <a:r>
              <a:rPr lang="sv-SE" sz="2000" dirty="0" err="1">
                <a:latin typeface="Aptos" panose="020B0004020202020204" pitchFamily="34" charset="0"/>
              </a:rPr>
              <a:t>dysfunction</a:t>
            </a:r>
            <a:endParaRPr lang="sv-SE" sz="2000" dirty="0">
              <a:latin typeface="Aptos" panose="020B0004020202020204" pitchFamily="34" charset="0"/>
            </a:endParaRPr>
          </a:p>
          <a:p>
            <a:endParaRPr lang="sv-SE" sz="1900" dirty="0"/>
          </a:p>
        </p:txBody>
      </p:sp>
    </p:spTree>
    <p:extLst>
      <p:ext uri="{BB962C8B-B14F-4D97-AF65-F5344CB8AC3E}">
        <p14:creationId xmlns:p14="http://schemas.microsoft.com/office/powerpoint/2010/main" val="26756839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1705D3-1CED-3381-26ED-28B49BB9E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02535" cy="4480726"/>
          </a:xfrm>
        </p:spPr>
        <p:txBody>
          <a:bodyPr>
            <a:normAutofit/>
          </a:bodyPr>
          <a:lstStyle/>
          <a:p>
            <a:pPr algn="r"/>
            <a:r>
              <a:rPr lang="en-GB" sz="4100" b="1" dirty="0">
                <a:latin typeface="Aptos SemiBold" panose="020B0004020202020204" pitchFamily="34" charset="0"/>
              </a:rPr>
              <a:t>Initial Management</a:t>
            </a:r>
            <a:endParaRPr lang="sv-SE" sz="4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77DA3D-B932-4BC5-0C17-D935E9EC6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en-GB" sz="2000" b="1" dirty="0">
                <a:latin typeface="Aptos" panose="020B0004020202020204" pitchFamily="34" charset="0"/>
              </a:rPr>
              <a:t>Identify the Mushroom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Whenever possible: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Obtain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photographs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Preserve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mushroom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remnants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en-GB" sz="2000" dirty="0">
                <a:latin typeface="Aptos" panose="020B0004020202020204" pitchFamily="34" charset="0"/>
              </a:rPr>
              <a:t>Consult a mycologist or mushroom expert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Accurate species identification may significantly influence treatment decisions</a:t>
            </a:r>
            <a:endParaRPr lang="sv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3115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860EB44-D008-4A44-5832-361F187AE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323953" cy="4480726"/>
          </a:xfrm>
        </p:spPr>
        <p:txBody>
          <a:bodyPr>
            <a:normAutofit/>
          </a:bodyPr>
          <a:lstStyle/>
          <a:p>
            <a:pPr algn="r"/>
            <a:r>
              <a:rPr lang="en-GB" sz="3100" b="1" dirty="0">
                <a:latin typeface="Aptos SemiBold" panose="020B0004020202020204" pitchFamily="34" charset="0"/>
              </a:rPr>
              <a:t>Gastrointestinal Decontamination</a:t>
            </a:r>
            <a:endParaRPr lang="sv-SE" sz="3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9D6AF8-5B8D-A2C5-1AB4-A5327BFC2C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Gastric emptying may be considered when: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en-GB" sz="2000" dirty="0">
                <a:latin typeface="Aptos" panose="020B0004020202020204" pitchFamily="34" charset="0"/>
              </a:rPr>
              <a:t>Presentation occurs within 6–8 hours of ingestion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Ideally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within</a:t>
            </a:r>
            <a:r>
              <a:rPr lang="sv-SE" sz="2000" dirty="0">
                <a:latin typeface="Aptos" panose="020B0004020202020204" pitchFamily="34" charset="0"/>
              </a:rPr>
              <a:t> the </a:t>
            </a:r>
            <a:r>
              <a:rPr lang="sv-SE" sz="2000" dirty="0" err="1">
                <a:latin typeface="Aptos" panose="020B0004020202020204" pitchFamily="34" charset="0"/>
              </a:rPr>
              <a:t>first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hour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Gastric evacuation is generally avoided in patients with persistent vomiting.</a:t>
            </a:r>
            <a:endParaRPr lang="sv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5229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0798FA0-21DC-2ED8-78EF-C8FBE768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 fontScale="90000"/>
          </a:bodyPr>
          <a:lstStyle/>
          <a:p>
            <a:pPr algn="r"/>
            <a:r>
              <a:rPr lang="en-GB" sz="5600" b="1" dirty="0">
                <a:latin typeface="Aptos SemiBold" panose="020B0004020202020204" pitchFamily="34" charset="0"/>
              </a:rPr>
              <a:t>Treatment of Amatoxin Poisoning</a:t>
            </a:r>
            <a:endParaRPr lang="sv-SE" sz="5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1FFBC3-3230-4565-13B6-4E9399690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Management includes: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Early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gastrointestinal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decontamination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Repeated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activated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charcoal</a:t>
            </a:r>
            <a:r>
              <a:rPr lang="sv-SE" sz="2400" dirty="0">
                <a:latin typeface="Aptos" panose="020B0004020202020204" pitchFamily="34" charset="0"/>
              </a:rPr>
              <a:t> administration</a:t>
            </a:r>
          </a:p>
          <a:p>
            <a:pPr lvl="0"/>
            <a:r>
              <a:rPr lang="sv-SE" sz="2400" dirty="0" err="1">
                <a:latin typeface="Aptos" panose="020B0004020202020204" pitchFamily="34" charset="0"/>
              </a:rPr>
              <a:t>Specific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antidotal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therapy</a:t>
            </a:r>
            <a:endParaRPr lang="sv-SE" sz="2400" dirty="0">
              <a:latin typeface="Aptos" panose="020B0004020202020204" pitchFamily="34" charset="0"/>
            </a:endParaRPr>
          </a:p>
          <a:p>
            <a:pPr lvl="0"/>
            <a:r>
              <a:rPr lang="sv-SE" sz="2400" dirty="0">
                <a:latin typeface="Aptos" panose="020B0004020202020204" pitchFamily="34" charset="0"/>
              </a:rPr>
              <a:t>Intensive organ support</a:t>
            </a:r>
          </a:p>
          <a:p>
            <a:r>
              <a:rPr lang="sv-SE" sz="2400" dirty="0">
                <a:latin typeface="Aptos" panose="020B0004020202020204" pitchFamily="34" charset="0"/>
              </a:rPr>
              <a:t>Liver transplantation </a:t>
            </a:r>
            <a:r>
              <a:rPr lang="sv-SE" sz="2400" dirty="0" err="1">
                <a:latin typeface="Aptos" panose="020B0004020202020204" pitchFamily="34" charset="0"/>
              </a:rPr>
              <a:t>when</a:t>
            </a:r>
            <a:r>
              <a:rPr lang="sv-SE" sz="2400" dirty="0">
                <a:latin typeface="Aptos" panose="020B0004020202020204" pitchFamily="34" charset="0"/>
              </a:rPr>
              <a:t> </a:t>
            </a:r>
            <a:r>
              <a:rPr lang="sv-SE" sz="2400" dirty="0" err="1">
                <a:latin typeface="Aptos" panose="020B0004020202020204" pitchFamily="34" charset="0"/>
              </a:rPr>
              <a:t>indicated</a:t>
            </a:r>
            <a:endParaRPr lang="sv-SE" sz="24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54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7D3B115-7F82-3217-3E27-79CE494B3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10" y="1338729"/>
            <a:ext cx="3498570" cy="4480726"/>
          </a:xfrm>
        </p:spPr>
        <p:txBody>
          <a:bodyPr>
            <a:normAutofit/>
          </a:bodyPr>
          <a:lstStyle/>
          <a:p>
            <a:pPr algn="r"/>
            <a:r>
              <a:rPr lang="en-GB" sz="4100" b="1" dirty="0">
                <a:latin typeface="Aptos SemiBold" panose="020B0004020202020204" pitchFamily="34" charset="0"/>
              </a:rPr>
              <a:t>Activated Charcoal and Symptomatic Therapy</a:t>
            </a:r>
            <a:endParaRPr lang="sv-SE" sz="4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3FC19C3-F145-C445-9440-E3DC26110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en-GB" sz="1800" b="1" dirty="0">
                <a:latin typeface="Aptos" panose="020B0004020202020204" pitchFamily="34" charset="0"/>
              </a:rPr>
              <a:t>Activated Charcoal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Repeated-dose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activated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charcoal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en-GB" sz="1800" dirty="0">
                <a:latin typeface="Aptos" panose="020B0004020202020204" pitchFamily="34" charset="0"/>
              </a:rPr>
              <a:t>50 g orally four times daily in adults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10–25 g in </a:t>
            </a:r>
            <a:r>
              <a:rPr lang="sv-SE" sz="1800" dirty="0" err="1">
                <a:latin typeface="Aptos" panose="020B0004020202020204" pitchFamily="34" charset="0"/>
              </a:rPr>
              <a:t>children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en-GB" sz="1800" dirty="0">
                <a:latin typeface="Aptos" panose="020B0004020202020204" pitchFamily="34" charset="0"/>
              </a:rPr>
              <a:t>May be administered for 2–3 days following ingestion.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b="1" dirty="0" err="1">
                <a:latin typeface="Aptos" panose="020B0004020202020204" pitchFamily="34" charset="0"/>
              </a:rPr>
              <a:t>Antiemetics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Ondansetron</a:t>
            </a:r>
            <a:r>
              <a:rPr lang="sv-SE" sz="1800" dirty="0">
                <a:latin typeface="Aptos" panose="020B0004020202020204" pitchFamily="34" charset="0"/>
              </a:rPr>
              <a:t> 4 mg IV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Granisetron</a:t>
            </a:r>
            <a:r>
              <a:rPr lang="sv-SE" sz="1800" dirty="0">
                <a:latin typeface="Aptos" panose="020B0004020202020204" pitchFamily="34" charset="0"/>
              </a:rPr>
              <a:t> 1 mg IV</a:t>
            </a:r>
          </a:p>
          <a:p>
            <a:r>
              <a:rPr lang="sv-SE" sz="1800" b="1" dirty="0" err="1">
                <a:latin typeface="Aptos" panose="020B0004020202020204" pitchFamily="34" charset="0"/>
              </a:rPr>
              <a:t>Seizures</a:t>
            </a:r>
            <a:r>
              <a:rPr lang="sv-SE" sz="1800" b="1" dirty="0">
                <a:latin typeface="Aptos" panose="020B0004020202020204" pitchFamily="34" charset="0"/>
              </a:rPr>
              <a:t> or Agitation</a:t>
            </a:r>
            <a:endParaRPr lang="sv-SE" sz="1800" dirty="0">
              <a:latin typeface="Aptos" panose="020B0004020202020204" pitchFamily="34" charset="0"/>
            </a:endParaRPr>
          </a:p>
          <a:p>
            <a:r>
              <a:rPr lang="sv-SE" sz="1800" dirty="0" err="1">
                <a:latin typeface="Aptos" panose="020B0004020202020204" pitchFamily="34" charset="0"/>
              </a:rPr>
              <a:t>Benzodiazepines</a:t>
            </a:r>
            <a:r>
              <a:rPr lang="sv-SE" sz="18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Diazepam</a:t>
            </a:r>
            <a:r>
              <a:rPr lang="sv-SE" sz="1800" dirty="0">
                <a:latin typeface="Aptos" panose="020B0004020202020204" pitchFamily="34" charset="0"/>
              </a:rPr>
              <a:t> 5–10 mg IV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4884334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509DCC7-434A-179C-6E3E-1818B198D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004" y="123074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b="1" dirty="0" err="1">
                <a:latin typeface="Aptos SemiBold" panose="020B0004020202020204" pitchFamily="34" charset="0"/>
              </a:rPr>
              <a:t>Silibinin</a:t>
            </a:r>
            <a:r>
              <a:rPr lang="en-GB" b="1" dirty="0">
                <a:latin typeface="Aptos SemiBold" panose="020B0004020202020204" pitchFamily="34" charset="0"/>
              </a:rPr>
              <a:t> (</a:t>
            </a:r>
            <a:r>
              <a:rPr lang="en-GB" b="1" dirty="0" err="1">
                <a:latin typeface="Aptos SemiBold" panose="020B0004020202020204" pitchFamily="34" charset="0"/>
              </a:rPr>
              <a:t>Legalon</a:t>
            </a:r>
            <a:r>
              <a:rPr lang="en-GB" b="1" dirty="0">
                <a:latin typeface="Aptos SemiBold" panose="020B0004020202020204" pitchFamily="34" charset="0"/>
              </a:rPr>
              <a:t> SIL)</a:t>
            </a:r>
            <a:endParaRPr lang="sv-SE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F737E5-5998-BABD-341D-073B0C9EB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 err="1">
                <a:latin typeface="Aptos" panose="020B0004020202020204" pitchFamily="34" charset="0"/>
              </a:rPr>
              <a:t>Silibinin</a:t>
            </a:r>
            <a:r>
              <a:rPr lang="en-GB" sz="2000" dirty="0">
                <a:latin typeface="Aptos" panose="020B0004020202020204" pitchFamily="34" charset="0"/>
              </a:rPr>
              <a:t> is currently regarded as the most important specific therapy for amatoxin poisoning.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Characteristics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Purified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extract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silymarin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en-GB" sz="2000" dirty="0">
                <a:latin typeface="Aptos" panose="020B0004020202020204" pitchFamily="34" charset="0"/>
              </a:rPr>
              <a:t>Derived from milk thistle (</a:t>
            </a:r>
            <a:r>
              <a:rPr lang="en-GB" sz="2000" i="1" dirty="0">
                <a:latin typeface="Aptos" panose="020B0004020202020204" pitchFamily="34" charset="0"/>
              </a:rPr>
              <a:t>Silybum marianum</a:t>
            </a:r>
            <a:r>
              <a:rPr lang="en-GB" sz="2000" dirty="0">
                <a:latin typeface="Aptos" panose="020B0004020202020204" pitchFamily="34" charset="0"/>
              </a:rPr>
              <a:t>)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Used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medicinally</a:t>
            </a:r>
            <a:r>
              <a:rPr lang="sv-SE" sz="2000" dirty="0">
                <a:latin typeface="Aptos" panose="020B0004020202020204" pitchFamily="34" charset="0"/>
              </a:rPr>
              <a:t> for </a:t>
            </a:r>
            <a:r>
              <a:rPr lang="sv-SE" sz="2000" dirty="0" err="1">
                <a:latin typeface="Aptos" panose="020B0004020202020204" pitchFamily="34" charset="0"/>
              </a:rPr>
              <a:t>centuries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Mechanism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Inhibits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hepatic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uptake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amatoxins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Reduces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hepatocellular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injury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Improves</a:t>
            </a:r>
            <a:r>
              <a:rPr lang="sv-SE" sz="2000" dirty="0">
                <a:latin typeface="Aptos" panose="020B0004020202020204" pitchFamily="34" charset="0"/>
              </a:rPr>
              <a:t> transplant-</a:t>
            </a:r>
            <a:r>
              <a:rPr lang="sv-SE" sz="2000" dirty="0" err="1">
                <a:latin typeface="Aptos" panose="020B0004020202020204" pitchFamily="34" charset="0"/>
              </a:rPr>
              <a:t>free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survival</a:t>
            </a:r>
            <a:endParaRPr lang="sv-SE" sz="2000" dirty="0">
              <a:latin typeface="Aptos" panose="020B0004020202020204" pitchFamily="34" charset="0"/>
            </a:endParaRP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4103003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78CD883-F420-1D72-E0B0-15110C4F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sv-SE" b="1" dirty="0" err="1">
                <a:latin typeface="Aptos SemiBold" panose="020B0004020202020204" pitchFamily="34" charset="0"/>
              </a:rPr>
              <a:t>Silibinin</a:t>
            </a:r>
            <a:r>
              <a:rPr lang="sv-SE" b="1" dirty="0">
                <a:latin typeface="Aptos SemiBold" panose="020B0004020202020204" pitchFamily="34" charset="0"/>
              </a:rPr>
              <a:t> </a:t>
            </a:r>
            <a:r>
              <a:rPr lang="sv-SE" b="1" dirty="0" err="1">
                <a:latin typeface="Aptos SemiBold" panose="020B0004020202020204" pitchFamily="34" charset="0"/>
              </a:rPr>
              <a:t>Therapy</a:t>
            </a:r>
            <a:endParaRPr lang="sv-SE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468FEB4-6EB9-A3A4-AC40-21B6EAE88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7667" y="938679"/>
            <a:ext cx="6646493" cy="5607882"/>
          </a:xfrm>
        </p:spPr>
        <p:txBody>
          <a:bodyPr anchor="ctr">
            <a:noAutofit/>
          </a:bodyPr>
          <a:lstStyle/>
          <a:p>
            <a:r>
              <a:rPr lang="sv-SE" sz="2000" dirty="0" err="1">
                <a:latin typeface="Aptos" panose="020B0004020202020204" pitchFamily="34" charset="0"/>
              </a:rPr>
              <a:t>Indications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i="1" dirty="0" err="1">
                <a:latin typeface="Aptos" panose="020B0004020202020204" pitchFamily="34" charset="0"/>
              </a:rPr>
              <a:t>Amanita</a:t>
            </a:r>
            <a:r>
              <a:rPr lang="sv-SE" sz="2000" i="1" dirty="0">
                <a:latin typeface="Aptos" panose="020B0004020202020204" pitchFamily="34" charset="0"/>
              </a:rPr>
              <a:t> </a:t>
            </a:r>
            <a:r>
              <a:rPr lang="sv-SE" sz="2000" i="1" dirty="0" err="1">
                <a:latin typeface="Aptos" panose="020B0004020202020204" pitchFamily="34" charset="0"/>
              </a:rPr>
              <a:t>virosa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i="1" dirty="0" err="1">
                <a:latin typeface="Aptos" panose="020B0004020202020204" pitchFamily="34" charset="0"/>
              </a:rPr>
              <a:t>Amanita</a:t>
            </a:r>
            <a:r>
              <a:rPr lang="sv-SE" sz="2000" i="1" dirty="0">
                <a:latin typeface="Aptos" panose="020B0004020202020204" pitchFamily="34" charset="0"/>
              </a:rPr>
              <a:t> </a:t>
            </a:r>
            <a:r>
              <a:rPr lang="sv-SE" sz="2000" i="1" dirty="0" err="1">
                <a:latin typeface="Aptos" panose="020B0004020202020204" pitchFamily="34" charset="0"/>
              </a:rPr>
              <a:t>phalloides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i="1" dirty="0" err="1">
                <a:latin typeface="Aptos" panose="020B0004020202020204" pitchFamily="34" charset="0"/>
              </a:rPr>
              <a:t>Galerina</a:t>
            </a:r>
            <a:r>
              <a:rPr lang="sv-SE" sz="2000" i="1" dirty="0">
                <a:latin typeface="Aptos" panose="020B0004020202020204" pitchFamily="34" charset="0"/>
              </a:rPr>
              <a:t> </a:t>
            </a:r>
            <a:r>
              <a:rPr lang="sv-SE" sz="2000" i="1" dirty="0" err="1">
                <a:latin typeface="Aptos" panose="020B0004020202020204" pitchFamily="34" charset="0"/>
              </a:rPr>
              <a:t>marginata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Recommended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dosage</a:t>
            </a:r>
            <a:r>
              <a:rPr lang="sv-SE" sz="2000" dirty="0">
                <a:latin typeface="Aptos" panose="020B0004020202020204" pitchFamily="34" charset="0"/>
              </a:rPr>
              <a:t>: 20 mg/kg/</a:t>
            </a:r>
            <a:r>
              <a:rPr lang="sv-SE" sz="2000" dirty="0" err="1">
                <a:latin typeface="Aptos" panose="020B0004020202020204" pitchFamily="34" charset="0"/>
              </a:rPr>
              <a:t>day</a:t>
            </a:r>
            <a:r>
              <a:rPr lang="sv-SE" sz="2000" dirty="0">
                <a:latin typeface="Aptos" panose="020B0004020202020204" pitchFamily="34" charset="0"/>
              </a:rPr>
              <a:t> for 2 </a:t>
            </a:r>
            <a:r>
              <a:rPr lang="sv-SE" sz="2000" dirty="0" err="1">
                <a:latin typeface="Aptos" panose="020B0004020202020204" pitchFamily="34" charset="0"/>
              </a:rPr>
              <a:t>days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Divided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into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four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doses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Administration: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5 mg/kg per infusion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Infused</a:t>
            </a:r>
            <a:r>
              <a:rPr lang="sv-SE" sz="2000" dirty="0">
                <a:latin typeface="Aptos" panose="020B0004020202020204" pitchFamily="34" charset="0"/>
              </a:rPr>
              <a:t> over 2 </a:t>
            </a:r>
            <a:r>
              <a:rPr lang="sv-SE" sz="2000" dirty="0" err="1">
                <a:latin typeface="Aptos" panose="020B0004020202020204" pitchFamily="34" charset="0"/>
              </a:rPr>
              <a:t>hours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Repeated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every</a:t>
            </a:r>
            <a:r>
              <a:rPr lang="sv-SE" sz="2000" dirty="0">
                <a:latin typeface="Aptos" panose="020B0004020202020204" pitchFamily="34" charset="0"/>
              </a:rPr>
              <a:t> 4 </a:t>
            </a:r>
            <a:r>
              <a:rPr lang="sv-SE" sz="2000" dirty="0" err="1">
                <a:latin typeface="Aptos" panose="020B0004020202020204" pitchFamily="34" charset="0"/>
              </a:rPr>
              <a:t>hours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Monitoring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Fluid </a:t>
            </a:r>
            <a:r>
              <a:rPr lang="sv-SE" sz="2000" dirty="0" err="1">
                <a:latin typeface="Aptos" panose="020B0004020202020204" pitchFamily="34" charset="0"/>
              </a:rPr>
              <a:t>balance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Electrolytes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Liver </a:t>
            </a:r>
            <a:r>
              <a:rPr lang="sv-SE" sz="2000" dirty="0" err="1">
                <a:latin typeface="Aptos" panose="020B0004020202020204" pitchFamily="34" charset="0"/>
              </a:rPr>
              <a:t>function</a:t>
            </a:r>
            <a:r>
              <a:rPr lang="sv-SE" sz="2000" dirty="0">
                <a:latin typeface="Aptos" panose="020B0004020202020204" pitchFamily="34" charset="0"/>
              </a:rPr>
              <a:t> tests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39351225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6F51E2B-6951-6C02-2B89-584B6CD81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6600" b="1"/>
              <a:t>High-Dose Penicillin G</a:t>
            </a:r>
            <a:endParaRPr lang="sv-SE" sz="66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8F01D8-76D3-C817-E248-7182D1A9B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en-GB" sz="2400"/>
              <a:t>When silibinin is unavailable:</a:t>
            </a:r>
            <a:endParaRPr lang="sv-SE" sz="2400"/>
          </a:p>
          <a:p>
            <a:r>
              <a:rPr lang="sv-SE" sz="2400" b="1"/>
              <a:t>Penicillin G</a:t>
            </a:r>
            <a:endParaRPr lang="sv-SE" sz="2400"/>
          </a:p>
          <a:p>
            <a:pPr lvl="0"/>
            <a:r>
              <a:rPr lang="sv-SE" sz="2400"/>
              <a:t>5 g IV four times daily</a:t>
            </a:r>
          </a:p>
          <a:p>
            <a:pPr lvl="0"/>
            <a:r>
              <a:rPr lang="sv-SE" sz="2400"/>
              <a:t>Duration: 3 days</a:t>
            </a:r>
          </a:p>
          <a:p>
            <a:r>
              <a:rPr lang="en-GB" sz="2400"/>
              <a:t>Historically used in severe amatoxin poisoning.</a:t>
            </a:r>
            <a:endParaRPr lang="sv-SE" sz="2400"/>
          </a:p>
          <a:p>
            <a:r>
              <a:rPr lang="en-GB" sz="2400"/>
              <a:t>Although evidence is limited, it remains a therapeutic option in some centers.</a:t>
            </a: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21434120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BB65160-10C3-C5D9-4E22-E971C394C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3" y="1230747"/>
            <a:ext cx="3767661" cy="4480726"/>
          </a:xfrm>
        </p:spPr>
        <p:txBody>
          <a:bodyPr>
            <a:normAutofit/>
          </a:bodyPr>
          <a:lstStyle/>
          <a:p>
            <a:pPr algn="r"/>
            <a:r>
              <a:rPr lang="en-GB" sz="4100" b="1" dirty="0">
                <a:latin typeface="Aptos SemiBold" panose="020B0004020202020204" pitchFamily="34" charset="0"/>
              </a:rPr>
              <a:t>N-Acetylcysteine (NAC)</a:t>
            </a:r>
            <a:endParaRPr lang="sv-SE" sz="4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60FED58-6E9C-4793-5CFB-312AD7F448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Autofit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NAC is commonly administered in severe amatoxin poisoning.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Standard regimen:</a:t>
            </a:r>
          </a:p>
          <a:p>
            <a:r>
              <a:rPr lang="sv-SE" sz="2000" b="1" dirty="0" err="1">
                <a:latin typeface="Aptos" panose="020B0004020202020204" pitchFamily="34" charset="0"/>
              </a:rPr>
              <a:t>Loading</a:t>
            </a:r>
            <a:r>
              <a:rPr lang="sv-SE" sz="2000" b="1" dirty="0">
                <a:latin typeface="Aptos" panose="020B0004020202020204" pitchFamily="34" charset="0"/>
              </a:rPr>
              <a:t> </a:t>
            </a:r>
            <a:r>
              <a:rPr lang="sv-SE" sz="2000" b="1" dirty="0" err="1">
                <a:latin typeface="Aptos" panose="020B0004020202020204" pitchFamily="34" charset="0"/>
              </a:rPr>
              <a:t>Dose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150 mg/kg IV over 1 </a:t>
            </a:r>
            <a:r>
              <a:rPr lang="sv-SE" sz="2000" dirty="0" err="1">
                <a:latin typeface="Aptos" panose="020B0004020202020204" pitchFamily="34" charset="0"/>
              </a:rPr>
              <a:t>hour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b="1" dirty="0">
                <a:latin typeface="Aptos" panose="020B0004020202020204" pitchFamily="34" charset="0"/>
              </a:rPr>
              <a:t>Second Infusion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50 mg/kg over 4 </a:t>
            </a:r>
            <a:r>
              <a:rPr lang="sv-SE" sz="2000" dirty="0" err="1">
                <a:latin typeface="Aptos" panose="020B0004020202020204" pitchFamily="34" charset="0"/>
              </a:rPr>
              <a:t>hours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b="1" dirty="0" err="1">
                <a:latin typeface="Aptos" panose="020B0004020202020204" pitchFamily="34" charset="0"/>
              </a:rPr>
              <a:t>Third</a:t>
            </a:r>
            <a:r>
              <a:rPr lang="sv-SE" sz="2000" b="1" dirty="0">
                <a:latin typeface="Aptos" panose="020B0004020202020204" pitchFamily="34" charset="0"/>
              </a:rPr>
              <a:t> Infusion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100 mg/kg over 16 </a:t>
            </a:r>
            <a:r>
              <a:rPr lang="sv-SE" sz="2000" dirty="0" err="1">
                <a:latin typeface="Aptos" panose="020B0004020202020204" pitchFamily="34" charset="0"/>
              </a:rPr>
              <a:t>hours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Total </a:t>
            </a:r>
            <a:r>
              <a:rPr lang="sv-SE" sz="2000" dirty="0" err="1">
                <a:latin typeface="Aptos" panose="020B0004020202020204" pitchFamily="34" charset="0"/>
              </a:rPr>
              <a:t>dose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300 mg/kg over 20 </a:t>
            </a:r>
            <a:r>
              <a:rPr lang="sv-SE" sz="2000" dirty="0" err="1">
                <a:latin typeface="Aptos" panose="020B0004020202020204" pitchFamily="34" charset="0"/>
              </a:rPr>
              <a:t>hours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This regimen is similar to that used for acetaminophen toxicity.</a:t>
            </a:r>
            <a:endParaRPr lang="sv-SE" sz="20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428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406086D-1141-050F-0216-8D1878917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323951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Advanced Extracorporeal Therapies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3517E0-9DB8-5226-154D-863756055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en-GB" sz="2000" b="1" dirty="0">
                <a:latin typeface="Aptos" panose="020B0004020202020204" pitchFamily="34" charset="0"/>
              </a:rPr>
              <a:t>Hemoperfusion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Activated charcoal hemoperfusion may be considered early after ingestion.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b="1" dirty="0">
                <a:latin typeface="Aptos" panose="020B0004020202020204" pitchFamily="34" charset="0"/>
              </a:rPr>
              <a:t>Forced Diuresis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May be considered during early </a:t>
            </a:r>
            <a:r>
              <a:rPr lang="en-GB" sz="2000" i="1" dirty="0" err="1">
                <a:latin typeface="Aptos" panose="020B0004020202020204" pitchFamily="34" charset="0"/>
              </a:rPr>
              <a:t>Cortinarius</a:t>
            </a:r>
            <a:r>
              <a:rPr lang="en-GB" sz="2000" i="1" dirty="0">
                <a:latin typeface="Aptos" panose="020B0004020202020204" pitchFamily="34" charset="0"/>
              </a:rPr>
              <a:t> </a:t>
            </a:r>
            <a:r>
              <a:rPr lang="en-GB" sz="2000" i="1" dirty="0" err="1">
                <a:latin typeface="Aptos" panose="020B0004020202020204" pitchFamily="34" charset="0"/>
              </a:rPr>
              <a:t>rubellus</a:t>
            </a:r>
            <a:r>
              <a:rPr lang="en-GB" sz="2000" dirty="0">
                <a:latin typeface="Aptos" panose="020B0004020202020204" pitchFamily="34" charset="0"/>
              </a:rPr>
              <a:t> poisoning.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b="1" dirty="0">
                <a:latin typeface="Aptos" panose="020B0004020202020204" pitchFamily="34" charset="0"/>
              </a:rPr>
              <a:t>MARS Therapy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Molecular Adsorbent Recirculating System (MARS) may be considered in: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Severe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amatoxin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poisoning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Fulminant liver </a:t>
            </a:r>
            <a:r>
              <a:rPr lang="sv-SE" sz="2000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Patients </a:t>
            </a:r>
            <a:r>
              <a:rPr lang="sv-SE" sz="2000" dirty="0" err="1">
                <a:latin typeface="Aptos" panose="020B0004020202020204" pitchFamily="34" charset="0"/>
              </a:rPr>
              <a:t>awaiting</a:t>
            </a:r>
            <a:r>
              <a:rPr lang="sv-SE" sz="2000" dirty="0">
                <a:latin typeface="Aptos" panose="020B0004020202020204" pitchFamily="34" charset="0"/>
              </a:rPr>
              <a:t> transplantation</a:t>
            </a:r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1706883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89D74F-6957-9ABF-A75F-EAFABE403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459" y="1186853"/>
            <a:ext cx="3415393" cy="4480726"/>
          </a:xfrm>
        </p:spPr>
        <p:txBody>
          <a:bodyPr>
            <a:normAutofit/>
          </a:bodyPr>
          <a:lstStyle/>
          <a:p>
            <a:pPr algn="r"/>
            <a:r>
              <a:rPr lang="sv-SE" sz="5100" b="1" dirty="0" err="1">
                <a:latin typeface="Aptos SemiBold" panose="020B0004020202020204" pitchFamily="34" charset="0"/>
              </a:rPr>
              <a:t>Supportive</a:t>
            </a:r>
            <a:r>
              <a:rPr lang="sv-SE" sz="5100" b="1" dirty="0">
                <a:latin typeface="Aptos SemiBold" panose="020B0004020202020204" pitchFamily="34" charset="0"/>
              </a:rPr>
              <a:t> </a:t>
            </a:r>
            <a:r>
              <a:rPr lang="sv-SE" sz="5100" b="1" dirty="0" err="1">
                <a:latin typeface="Aptos SemiBold" panose="020B0004020202020204" pitchFamily="34" charset="0"/>
              </a:rPr>
              <a:t>Treatment</a:t>
            </a:r>
            <a:endParaRPr lang="sv-SE" sz="5100" dirty="0">
              <a:latin typeface="Aptos SemiBold" panose="020B00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0103A43-4EDA-1346-8A2A-74A1B1834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sv-SE" sz="2000" b="1" dirty="0" err="1">
                <a:latin typeface="Aptos" panose="020B0004020202020204" pitchFamily="34" charset="0"/>
              </a:rPr>
              <a:t>Acute</a:t>
            </a:r>
            <a:r>
              <a:rPr lang="sv-SE" sz="2000" b="1" dirty="0">
                <a:latin typeface="Aptos" panose="020B0004020202020204" pitchFamily="34" charset="0"/>
              </a:rPr>
              <a:t> </a:t>
            </a:r>
            <a:r>
              <a:rPr lang="sv-SE" sz="2000" b="1" dirty="0" err="1">
                <a:latin typeface="Aptos" panose="020B0004020202020204" pitchFamily="34" charset="0"/>
              </a:rPr>
              <a:t>Kidney</a:t>
            </a:r>
            <a:r>
              <a:rPr lang="sv-SE" sz="2000" b="1" dirty="0">
                <a:latin typeface="Aptos" panose="020B0004020202020204" pitchFamily="34" charset="0"/>
              </a:rPr>
              <a:t> </a:t>
            </a:r>
            <a:r>
              <a:rPr lang="sv-SE" sz="2000" b="1" dirty="0" err="1">
                <a:latin typeface="Aptos" panose="020B0004020202020204" pitchFamily="34" charset="0"/>
              </a:rPr>
              <a:t>Injury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Renal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replacement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therapy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when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indicated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b="1" dirty="0" err="1">
                <a:latin typeface="Aptos" panose="020B0004020202020204" pitchFamily="34" charset="0"/>
              </a:rPr>
              <a:t>Acute</a:t>
            </a:r>
            <a:r>
              <a:rPr lang="sv-SE" sz="2000" b="1" dirty="0">
                <a:latin typeface="Aptos" panose="020B0004020202020204" pitchFamily="34" charset="0"/>
              </a:rPr>
              <a:t> Liver </a:t>
            </a:r>
            <a:r>
              <a:rPr lang="sv-SE" sz="2000" b="1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>
                <a:latin typeface="Aptos" panose="020B0004020202020204" pitchFamily="34" charset="0"/>
              </a:rPr>
              <a:t>Management </a:t>
            </a:r>
            <a:r>
              <a:rPr lang="sv-SE" sz="2000" dirty="0" err="1">
                <a:latin typeface="Aptos" panose="020B0004020202020204" pitchFamily="34" charset="0"/>
              </a:rPr>
              <a:t>includes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Intensive </a:t>
            </a:r>
            <a:r>
              <a:rPr lang="sv-SE" sz="2000" dirty="0" err="1">
                <a:latin typeface="Aptos" panose="020B0004020202020204" pitchFamily="34" charset="0"/>
              </a:rPr>
              <a:t>care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monitoring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Correction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coagulopathy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Vitamin K administration</a:t>
            </a: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Treatment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cerebral </a:t>
            </a:r>
            <a:r>
              <a:rPr lang="sv-SE" sz="2000" dirty="0" err="1">
                <a:latin typeface="Aptos" panose="020B0004020202020204" pitchFamily="34" charset="0"/>
              </a:rPr>
              <a:t>edema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Management </a:t>
            </a:r>
            <a:r>
              <a:rPr lang="sv-SE" sz="2000" dirty="0" err="1">
                <a:latin typeface="Aptos" panose="020B0004020202020204" pitchFamily="34" charset="0"/>
              </a:rPr>
              <a:t>of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metabolic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disturbances</a:t>
            </a:r>
            <a:endParaRPr lang="sv-SE" sz="2000" dirty="0">
              <a:latin typeface="Aptos" panose="020B0004020202020204" pitchFamily="34" charset="0"/>
            </a:endParaRP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41065740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798FA0-21DC-2ED8-78EF-C8FBE768D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 fontScale="90000"/>
          </a:bodyPr>
          <a:lstStyle/>
          <a:p>
            <a:pPr algn="r"/>
            <a:r>
              <a:rPr lang="en-GB" sz="5600" b="1" dirty="0">
                <a:latin typeface="Aptos SemiBold" panose="020B0004020202020204" pitchFamily="34" charset="0"/>
              </a:rPr>
              <a:t>Treatment of Amatoxin Poisoning</a:t>
            </a:r>
            <a:endParaRPr lang="sv-SE" sz="5600" dirty="0">
              <a:latin typeface="Aptos SemiBold" panose="020B0004020202020204" pitchFamily="34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1FFBC3-3230-4565-13B6-4E93996903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Autofit/>
          </a:bodyPr>
          <a:lstStyle/>
          <a:p>
            <a:pPr lvl="0"/>
            <a:r>
              <a:rPr lang="sv-SE" sz="1800" dirty="0" err="1">
                <a:latin typeface="Aptos" panose="020B0004020202020204" pitchFamily="34" charset="0"/>
              </a:rPr>
              <a:t>Early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gastrointestinal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decontamination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Repeated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activated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charcoal</a:t>
            </a:r>
            <a:r>
              <a:rPr lang="sv-SE" sz="1800" dirty="0">
                <a:latin typeface="Aptos" panose="020B0004020202020204" pitchFamily="34" charset="0"/>
              </a:rPr>
              <a:t> administration</a:t>
            </a:r>
          </a:p>
          <a:p>
            <a:pPr lvl="0"/>
            <a:r>
              <a:rPr lang="sv-SE" sz="1800" dirty="0" err="1">
                <a:latin typeface="Aptos" panose="020B0004020202020204" pitchFamily="34" charset="0"/>
              </a:rPr>
              <a:t>Specific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antidotal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therapy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/>
              <a:t>via OATP blockade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 err="1"/>
              <a:t>preferred</a:t>
            </a:r>
            <a:r>
              <a:rPr lang="sv-SE" sz="1800" dirty="0"/>
              <a:t>: </a:t>
            </a:r>
            <a:r>
              <a:rPr lang="sv-SE" sz="1800" dirty="0" err="1"/>
              <a:t>silibinin</a:t>
            </a:r>
            <a:r>
              <a:rPr lang="sv-SE" sz="1800" dirty="0"/>
              <a:t> (</a:t>
            </a:r>
            <a:r>
              <a:rPr lang="sv-SE" sz="1800" dirty="0" err="1"/>
              <a:t>Loading</a:t>
            </a:r>
            <a:r>
              <a:rPr lang="sv-SE" sz="1800" dirty="0"/>
              <a:t> </a:t>
            </a:r>
            <a:r>
              <a:rPr lang="sv-SE" sz="1800" dirty="0" err="1"/>
              <a:t>dose</a:t>
            </a:r>
            <a:r>
              <a:rPr lang="sv-SE" sz="1800" dirty="0"/>
              <a:t>: 5 mg/kg 1 </a:t>
            </a:r>
            <a:r>
              <a:rPr lang="sv-SE" sz="1800" dirty="0" err="1"/>
              <a:t>hour</a:t>
            </a:r>
            <a:r>
              <a:rPr lang="sv-SE" sz="1800" dirty="0"/>
              <a:t>, </a:t>
            </a:r>
            <a:r>
              <a:rPr lang="sv-SE" sz="1800" dirty="0" err="1"/>
              <a:t>followed</a:t>
            </a:r>
            <a:r>
              <a:rPr lang="sv-SE" sz="1800" dirty="0"/>
              <a:t> by 20 mg/kg/</a:t>
            </a:r>
            <a:r>
              <a:rPr lang="sv-SE" sz="1800" dirty="0" err="1"/>
              <a:t>day</a:t>
            </a:r>
            <a:r>
              <a:rPr lang="sv-SE" sz="1800" dirty="0"/>
              <a:t>)</a:t>
            </a:r>
          </a:p>
          <a:p>
            <a:pPr lvl="0"/>
            <a:r>
              <a:rPr lang="sv-SE" sz="1800" dirty="0"/>
              <a:t>alternatives: penicillin, </a:t>
            </a:r>
            <a:r>
              <a:rPr lang="sv-SE" sz="1800" dirty="0" err="1"/>
              <a:t>rifampicin</a:t>
            </a:r>
            <a:r>
              <a:rPr lang="sv-SE" sz="1800" dirty="0"/>
              <a:t> (oral </a:t>
            </a:r>
            <a:r>
              <a:rPr lang="sv-SE" sz="1800" dirty="0" err="1"/>
              <a:t>silymarin</a:t>
            </a:r>
            <a:r>
              <a:rPr lang="sv-SE" sz="1800" dirty="0"/>
              <a:t>)</a:t>
            </a:r>
          </a:p>
          <a:p>
            <a:pPr>
              <a:defRPr sz="1600"/>
            </a:pPr>
            <a:r>
              <a:rPr lang="en-US" sz="1800" dirty="0"/>
              <a:t>Reduce Oxidative Stress and Liver Injury</a:t>
            </a:r>
          </a:p>
          <a:p>
            <a:pPr lvl="1">
              <a:defRPr sz="1600"/>
            </a:pPr>
            <a:r>
              <a:rPr lang="en-US" sz="1800" dirty="0"/>
              <a:t>→ N-acetylcysteine (Loading dose: 150 mg/kg 1 hour, followed by 20 mg/kg/day)</a:t>
            </a:r>
          </a:p>
          <a:p>
            <a:pPr>
              <a:defRPr sz="1600"/>
            </a:pPr>
            <a:r>
              <a:rPr lang="sv-SE" sz="1800" dirty="0" err="1"/>
              <a:t>Hyperhydration</a:t>
            </a:r>
            <a:endParaRPr lang="sv-SE" sz="1800" dirty="0"/>
          </a:p>
          <a:p>
            <a:pPr lvl="1">
              <a:defRPr sz="1600"/>
            </a:pPr>
            <a:r>
              <a:rPr lang="sv-SE" sz="1800" dirty="0"/>
              <a:t>→ </a:t>
            </a:r>
            <a:r>
              <a:rPr lang="sv-SE" sz="1800" dirty="0" err="1"/>
              <a:t>dilution</a:t>
            </a:r>
            <a:r>
              <a:rPr lang="sv-SE" sz="1800" dirty="0"/>
              <a:t> to </a:t>
            </a:r>
            <a:r>
              <a:rPr lang="sv-SE" sz="1800" dirty="0" err="1"/>
              <a:t>prevent</a:t>
            </a:r>
            <a:r>
              <a:rPr lang="sv-SE" sz="1800" dirty="0"/>
              <a:t> </a:t>
            </a:r>
            <a:r>
              <a:rPr lang="sv-SE" sz="1800" dirty="0" err="1"/>
              <a:t>kidney</a:t>
            </a:r>
            <a:r>
              <a:rPr lang="sv-SE" sz="1800" dirty="0"/>
              <a:t> </a:t>
            </a:r>
            <a:r>
              <a:rPr lang="sv-SE" sz="1800" dirty="0" err="1"/>
              <a:t>damage</a:t>
            </a:r>
            <a:endParaRPr lang="sv-SE" sz="1800" dirty="0">
              <a:latin typeface="Aptos" panose="020B0004020202020204" pitchFamily="34" charset="0"/>
            </a:endParaRPr>
          </a:p>
          <a:p>
            <a:pPr lvl="0"/>
            <a:r>
              <a:rPr lang="sv-SE" sz="1800" dirty="0">
                <a:latin typeface="Aptos" panose="020B0004020202020204" pitchFamily="34" charset="0"/>
              </a:rPr>
              <a:t>Intensive organ support</a:t>
            </a:r>
          </a:p>
          <a:p>
            <a:r>
              <a:rPr lang="sv-SE" sz="1800" dirty="0">
                <a:latin typeface="Aptos" panose="020B0004020202020204" pitchFamily="34" charset="0"/>
              </a:rPr>
              <a:t>Liver transplantation </a:t>
            </a:r>
            <a:r>
              <a:rPr lang="sv-SE" sz="1800" dirty="0" err="1">
                <a:latin typeface="Aptos" panose="020B0004020202020204" pitchFamily="34" charset="0"/>
              </a:rPr>
              <a:t>when</a:t>
            </a:r>
            <a:r>
              <a:rPr lang="sv-SE" sz="1800" dirty="0">
                <a:latin typeface="Aptos" panose="020B0004020202020204" pitchFamily="34" charset="0"/>
              </a:rPr>
              <a:t> </a:t>
            </a:r>
            <a:r>
              <a:rPr lang="sv-SE" sz="1800" dirty="0" err="1">
                <a:latin typeface="Aptos" panose="020B0004020202020204" pitchFamily="34" charset="0"/>
              </a:rPr>
              <a:t>indicated</a:t>
            </a:r>
            <a:endParaRPr lang="sv-SE" sz="18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013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FFDA422-7DB4-ACDC-CA1F-CAF29006B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899" y="1188637"/>
            <a:ext cx="3412699" cy="4480726"/>
          </a:xfrm>
        </p:spPr>
        <p:txBody>
          <a:bodyPr>
            <a:normAutofit/>
          </a:bodyPr>
          <a:lstStyle/>
          <a:p>
            <a:pPr algn="r"/>
            <a:r>
              <a:rPr lang="en-GB" sz="3600" b="1" dirty="0">
                <a:latin typeface="Aptos SemiBold" panose="020B0004020202020204" pitchFamily="34" charset="0"/>
              </a:rPr>
              <a:t>Liver Transplantation</a:t>
            </a:r>
            <a:endParaRPr lang="sv-SE" sz="3600" dirty="0">
              <a:latin typeface="Aptos SemiBold" panose="020B0004020202020204" pitchFamily="34" charset="0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D2E16DBF-6DED-49D9-691F-011889F5D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en-GB" sz="2000" dirty="0">
                <a:latin typeface="Aptos" panose="020B0004020202020204" pitchFamily="34" charset="0"/>
              </a:rPr>
              <a:t>Liver transplantation remains the definitive treatment for advanced amatoxin-induced liver failure.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sv-SE" sz="2000" dirty="0" err="1">
                <a:latin typeface="Aptos" panose="020B0004020202020204" pitchFamily="34" charset="0"/>
              </a:rPr>
              <a:t>Indications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include</a:t>
            </a:r>
            <a:r>
              <a:rPr lang="sv-SE" sz="2000" dirty="0">
                <a:latin typeface="Aptos" panose="020B0004020202020204" pitchFamily="34" charset="0"/>
              </a:rPr>
              <a:t>:</a:t>
            </a: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Fulminant </a:t>
            </a:r>
            <a:r>
              <a:rPr lang="sv-SE" sz="2000" dirty="0" err="1">
                <a:latin typeface="Aptos" panose="020B0004020202020204" pitchFamily="34" charset="0"/>
              </a:rPr>
              <a:t>hepatic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Progressive </a:t>
            </a:r>
            <a:r>
              <a:rPr lang="sv-SE" sz="2000" dirty="0" err="1">
                <a:latin typeface="Aptos" panose="020B0004020202020204" pitchFamily="34" charset="0"/>
              </a:rPr>
              <a:t>encephalopathy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Severe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coagulopathy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 err="1">
                <a:latin typeface="Aptos" panose="020B0004020202020204" pitchFamily="34" charset="0"/>
              </a:rPr>
              <a:t>Refractory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metabolic</a:t>
            </a:r>
            <a:r>
              <a:rPr lang="sv-SE" sz="2000" dirty="0">
                <a:latin typeface="Aptos" panose="020B0004020202020204" pitchFamily="34" charset="0"/>
              </a:rPr>
              <a:t> </a:t>
            </a:r>
            <a:r>
              <a:rPr lang="sv-SE" sz="2000" dirty="0" err="1">
                <a:latin typeface="Aptos" panose="020B0004020202020204" pitchFamily="34" charset="0"/>
              </a:rPr>
              <a:t>instability</a:t>
            </a:r>
            <a:endParaRPr lang="sv-SE" sz="2000" dirty="0">
              <a:latin typeface="Aptos" panose="020B0004020202020204" pitchFamily="34" charset="0"/>
            </a:endParaRPr>
          </a:p>
          <a:p>
            <a:pPr lvl="0"/>
            <a:r>
              <a:rPr lang="sv-SE" sz="2000" dirty="0">
                <a:latin typeface="Aptos" panose="020B0004020202020204" pitchFamily="34" charset="0"/>
              </a:rPr>
              <a:t>Progressive multi-organ </a:t>
            </a:r>
            <a:r>
              <a:rPr lang="sv-SE" sz="2000" dirty="0" err="1">
                <a:latin typeface="Aptos" panose="020B0004020202020204" pitchFamily="34" charset="0"/>
              </a:rPr>
              <a:t>failure</a:t>
            </a:r>
            <a:endParaRPr lang="sv-SE" sz="2000" dirty="0">
              <a:latin typeface="Aptos" panose="020B0004020202020204" pitchFamily="34" charset="0"/>
            </a:endParaRPr>
          </a:p>
          <a:p>
            <a:r>
              <a:rPr lang="en-GB" sz="2000" dirty="0">
                <a:latin typeface="Aptos" panose="020B0004020202020204" pitchFamily="34" charset="0"/>
              </a:rPr>
              <a:t>Successful transplantation can be life-saving even in critically ill patients such as the case presented here</a:t>
            </a:r>
            <a:endParaRPr lang="sv-SE" sz="2000" dirty="0">
              <a:latin typeface="Aptos" panose="020B0004020202020204" pitchFamily="34" charset="0"/>
            </a:endParaRPr>
          </a:p>
          <a:p>
            <a:endParaRPr lang="sv-SE" sz="1900" dirty="0"/>
          </a:p>
        </p:txBody>
      </p:sp>
    </p:spTree>
    <p:extLst>
      <p:ext uri="{BB962C8B-B14F-4D97-AF65-F5344CB8AC3E}">
        <p14:creationId xmlns:p14="http://schemas.microsoft.com/office/powerpoint/2010/main" val="135123603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799</TotalTime>
  <Words>2219</Words>
  <Application>Microsoft Office PowerPoint</Application>
  <PresentationFormat>Bredbild</PresentationFormat>
  <Paragraphs>384</Paragraphs>
  <Slides>39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39</vt:i4>
      </vt:variant>
    </vt:vector>
  </HeadingPairs>
  <TitlesOfParts>
    <vt:vector size="46" baseType="lpstr">
      <vt:lpstr>Aptos</vt:lpstr>
      <vt:lpstr>Aptos SemiBold</vt:lpstr>
      <vt:lpstr>Arial</vt:lpstr>
      <vt:lpstr>Calibri</vt:lpstr>
      <vt:lpstr>Calibri Light</vt:lpstr>
      <vt:lpstr>Verdana</vt:lpstr>
      <vt:lpstr>Tema Office 2013 – 2022</vt:lpstr>
      <vt:lpstr>Mushroom Poisoning Resulting in Fulminant Liver Failure </vt:lpstr>
      <vt:lpstr>Case Presentation </vt:lpstr>
      <vt:lpstr>Initial Presentation</vt:lpstr>
      <vt:lpstr>Destroying Angel  (Amanita virosa)</vt:lpstr>
      <vt:lpstr>PowerPoint-presentation</vt:lpstr>
      <vt:lpstr>Death Cap (Amanita phalloides)</vt:lpstr>
      <vt:lpstr>PowerPoint-presentation</vt:lpstr>
      <vt:lpstr>Amatoxin Poisoning The Swedish Poisons Information Centre recommended immediate antidotal therapy: </vt:lpstr>
      <vt:lpstr>Amatoxin Poisoning The Swedish Poisons Information Centre recommended immediate antidotal therapy: </vt:lpstr>
      <vt:lpstr>Human data – toxic dose</vt:lpstr>
      <vt:lpstr>Arrival at ICU Sahlgrenska</vt:lpstr>
      <vt:lpstr>Abdominal CT Findings</vt:lpstr>
      <vt:lpstr>Cardiac Assessment</vt:lpstr>
      <vt:lpstr>Acute Liver Failure: Multidisciplinary Evaluation</vt:lpstr>
      <vt:lpstr>Progressive Organ Failure</vt:lpstr>
      <vt:lpstr>Plasma Exchange and Massive Transfusion</vt:lpstr>
      <vt:lpstr>Preparation for Transplantation</vt:lpstr>
      <vt:lpstr>Emergency Liver Transplantation</vt:lpstr>
      <vt:lpstr>Intraoperative Cardiovascular Collapse</vt:lpstr>
      <vt:lpstr>Early Postoperative Course</vt:lpstr>
      <vt:lpstr>Subsequent ICU Course</vt:lpstr>
      <vt:lpstr>Recovery Following Liver Transplantation</vt:lpstr>
      <vt:lpstr>Long-Term Outcome</vt:lpstr>
      <vt:lpstr>VALUE OF AMATOXIN ASSAYS IN HUMANS</vt:lpstr>
      <vt:lpstr>Potential Mechanisms Behind the Electrical Storm</vt:lpstr>
      <vt:lpstr>Cardiovascular Effects of Mushroom Poisoning</vt:lpstr>
      <vt:lpstr>Hepatocellular Injury in Amatoxin Poisoning</vt:lpstr>
      <vt:lpstr>Initial Management</vt:lpstr>
      <vt:lpstr>Gastrointestinal Decontamination</vt:lpstr>
      <vt:lpstr>Treatment of Amatoxin Poisoning</vt:lpstr>
      <vt:lpstr>Activated Charcoal and Symptomatic Therapy</vt:lpstr>
      <vt:lpstr>Silibinin (Legalon SIL)</vt:lpstr>
      <vt:lpstr>Silibinin Therapy</vt:lpstr>
      <vt:lpstr>High-Dose Penicillin G</vt:lpstr>
      <vt:lpstr>N-Acetylcysteine (NAC)</vt:lpstr>
      <vt:lpstr>Advanced Extracorporeal Therapies</vt:lpstr>
      <vt:lpstr>Supportive Treatment</vt:lpstr>
      <vt:lpstr>Treatment of Amatoxin Poisoning</vt:lpstr>
      <vt:lpstr>Liver Transplantation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 Knudsen</dc:creator>
  <cp:lastModifiedBy>Kai Knudsen</cp:lastModifiedBy>
  <cp:revision>87</cp:revision>
  <dcterms:created xsi:type="dcterms:W3CDTF">2026-06-01T08:12:03Z</dcterms:created>
  <dcterms:modified xsi:type="dcterms:W3CDTF">2026-06-03T08:00:50Z</dcterms:modified>
</cp:coreProperties>
</file>