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handoutMasterIdLst>
    <p:handoutMasterId r:id="rId35"/>
  </p:handoutMasterIdLst>
  <p:sldIdLst>
    <p:sldId id="256" r:id="rId2"/>
    <p:sldId id="1543" r:id="rId3"/>
    <p:sldId id="1627" r:id="rId4"/>
    <p:sldId id="1628" r:id="rId5"/>
    <p:sldId id="1660" r:id="rId6"/>
    <p:sldId id="1664" r:id="rId7"/>
    <p:sldId id="1676" r:id="rId8"/>
    <p:sldId id="1661" r:id="rId9"/>
    <p:sldId id="1662" r:id="rId10"/>
    <p:sldId id="1663" r:id="rId11"/>
    <p:sldId id="1635" r:id="rId12"/>
    <p:sldId id="1673" r:id="rId13"/>
    <p:sldId id="1674" r:id="rId14"/>
    <p:sldId id="1675" r:id="rId15"/>
    <p:sldId id="1677" r:id="rId16"/>
    <p:sldId id="1665" r:id="rId17"/>
    <p:sldId id="1678" r:id="rId18"/>
    <p:sldId id="1679" r:id="rId19"/>
    <p:sldId id="1681" r:id="rId20"/>
    <p:sldId id="1682" r:id="rId21"/>
    <p:sldId id="1666" r:id="rId22"/>
    <p:sldId id="1667" r:id="rId23"/>
    <p:sldId id="1668" r:id="rId24"/>
    <p:sldId id="1669" r:id="rId25"/>
    <p:sldId id="1656" r:id="rId26"/>
    <p:sldId id="1658" r:id="rId27"/>
    <p:sldId id="1650" r:id="rId28"/>
    <p:sldId id="1648" r:id="rId29"/>
    <p:sldId id="1651" r:id="rId30"/>
    <p:sldId id="1670" r:id="rId31"/>
    <p:sldId id="1671" r:id="rId32"/>
    <p:sldId id="1672" r:id="rId33"/>
  </p:sldIdLst>
  <p:sldSz cx="12192000" cy="6858000"/>
  <p:notesSz cx="6858000" cy="9144000"/>
  <p:defaultTextStyle>
    <a:defPPr rtl="0">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älkommen" id="{E75E278A-FF0E-49A4-B170-79828D63BBAD}">
          <p14:sldIdLst>
            <p14:sldId id="256"/>
            <p14:sldId id="1543"/>
            <p14:sldId id="1627"/>
            <p14:sldId id="1628"/>
            <p14:sldId id="1660"/>
            <p14:sldId id="1664"/>
            <p14:sldId id="1676"/>
            <p14:sldId id="1661"/>
            <p14:sldId id="1662"/>
            <p14:sldId id="1663"/>
            <p14:sldId id="1635"/>
            <p14:sldId id="1673"/>
            <p14:sldId id="1674"/>
            <p14:sldId id="1675"/>
            <p14:sldId id="1677"/>
            <p14:sldId id="1665"/>
            <p14:sldId id="1678"/>
            <p14:sldId id="1679"/>
            <p14:sldId id="1681"/>
            <p14:sldId id="1682"/>
            <p14:sldId id="1666"/>
            <p14:sldId id="1667"/>
            <p14:sldId id="1668"/>
            <p14:sldId id="1669"/>
            <p14:sldId id="1656"/>
            <p14:sldId id="1658"/>
            <p14:sldId id="1650"/>
            <p14:sldId id="1648"/>
            <p14:sldId id="1651"/>
            <p14:sldId id="1670"/>
            <p14:sldId id="1671"/>
            <p14:sldId id="1672"/>
          </p14:sldIdLst>
        </p14:section>
        <p14:section name="Design, Morfning, Kommentera, Arbeta tillsammans, Berätta" id="{B9B51309-D148-4332-87C2-07BE32FBCA3B}">
          <p14:sldIdLst/>
        </p14:section>
        <p14:section name="Mer information"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977" autoAdjust="0"/>
    <p:restoredTop sz="94241" autoAdjust="0"/>
  </p:normalViewPr>
  <p:slideViewPr>
    <p:cSldViewPr snapToGrid="0">
      <p:cViewPr varScale="1">
        <p:scale>
          <a:sx n="95" d="100"/>
          <a:sy n="95" d="100"/>
        </p:scale>
        <p:origin x="115" y="7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7162"/>
    </p:cViewPr>
  </p:sorterViewPr>
  <p:notesViewPr>
    <p:cSldViewPr snapToGrid="0">
      <p:cViewPr varScale="1">
        <p:scale>
          <a:sx n="80" d="100"/>
          <a:sy n="80" d="100"/>
        </p:scale>
        <p:origin x="315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842DEBB-D4C7-4E8F-A5CF-B9FB27E4F8AE}" type="datetime1">
              <a:rPr lang="sv-SE" smtClean="0"/>
              <a:t>2026-04-27</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sv-SE" smtClean="0"/>
              <a:t>‹#›</a:t>
            </a:fld>
            <a:endParaRPr lang="sv-SE"/>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noProof="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D96DE0B-7927-4895-AC98-94682F43565E}" type="datetime1">
              <a:rPr lang="sv-SE" noProof="0" smtClean="0"/>
              <a:t>2026-04-27</a:t>
            </a:fld>
            <a:endParaRPr lang="sv-SE" noProof="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sv-SE" noProof="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sv-SE" noProof="0"/>
              <a:t>Redigera format för bakgrundstext</a:t>
            </a:r>
          </a:p>
          <a:p>
            <a:pPr lvl="1" rtl="0"/>
            <a:r>
              <a:rPr lang="sv-SE" noProof="0"/>
              <a:t>Nivå två</a:t>
            </a:r>
          </a:p>
          <a:p>
            <a:pPr lvl="2" rtl="0"/>
            <a:r>
              <a:rPr lang="sv-SE" noProof="0"/>
              <a:t>Nivå tre</a:t>
            </a:r>
          </a:p>
          <a:p>
            <a:pPr lvl="3" rtl="0"/>
            <a:r>
              <a:rPr lang="sv-SE" noProof="0"/>
              <a:t>Nivå fyra</a:t>
            </a:r>
          </a:p>
          <a:p>
            <a:pPr lvl="4" rtl="0"/>
            <a:r>
              <a:rPr lang="sv-SE" noProof="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noProof="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sv-SE" noProof="0" smtClean="0"/>
              <a:t>‹#›</a:t>
            </a:fld>
            <a:endParaRPr lang="sv-SE" noProof="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685800" y="1143000"/>
            <a:ext cx="5486400" cy="3086100"/>
          </a:xfrm>
        </p:spPr>
      </p:sp>
      <p:sp>
        <p:nvSpPr>
          <p:cNvPr id="3" name="Platshållare för anteckningar 2"/>
          <p:cNvSpPr>
            <a:spLocks noGrp="1"/>
          </p:cNvSpPr>
          <p:nvPr>
            <p:ph type="body" idx="1"/>
          </p:nvPr>
        </p:nvSpPr>
        <p:spPr/>
        <p:txBody>
          <a:bodyPr rtlCol="0"/>
          <a:lstStyle/>
          <a:p>
            <a:pPr rtl="0"/>
            <a:endParaRPr lang="sv-SE"/>
          </a:p>
        </p:txBody>
      </p:sp>
      <p:sp>
        <p:nvSpPr>
          <p:cNvPr id="4" name="Platshållare för bildnummer 3"/>
          <p:cNvSpPr>
            <a:spLocks noGrp="1"/>
          </p:cNvSpPr>
          <p:nvPr>
            <p:ph type="sldNum" sz="quarter" idx="10"/>
          </p:nvPr>
        </p:nvSpPr>
        <p:spPr/>
        <p:txBody>
          <a:bodyPr rtlCol="0"/>
          <a:lstStyle/>
          <a:p>
            <a:pPr rtl="0"/>
            <a:fld id="{DF61EA0F-A667-4B49-8422-0062BC55E249}" type="slidenum">
              <a:rPr lang="sv-SE" smtClean="0"/>
              <a:t>1</a:t>
            </a:fld>
            <a:endParaRPr lang="sv-SE"/>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7" name="Rektangulär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2" name="Rubrik 1"/>
          <p:cNvSpPr>
            <a:spLocks noGrp="1"/>
          </p:cNvSpPr>
          <p:nvPr>
            <p:ph type="title" hasCustomPrompt="1"/>
          </p:nvPr>
        </p:nvSpPr>
        <p:spPr/>
        <p:txBody>
          <a:bodyPr rtlCol="0"/>
          <a:lstStyle/>
          <a:p>
            <a:pPr rtl="0"/>
            <a:r>
              <a:rPr lang="sv-SE" noProof="0"/>
              <a:t>Klicka här för att ändra format</a:t>
            </a:r>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9" name="Rektangulär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800" noProof="0"/>
          </a:p>
        </p:txBody>
      </p:sp>
      <p:cxnSp>
        <p:nvCxnSpPr>
          <p:cNvPr id="12" name="Rak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sv-SE" noProof="0"/>
              <a:t>Redigera format för bakgrundstext</a:t>
            </a:r>
          </a:p>
          <a:p>
            <a:pPr marL="0" lvl="1" indent="0" rtl="0">
              <a:lnSpc>
                <a:spcPct val="150000"/>
              </a:lnSpc>
              <a:spcBef>
                <a:spcPts val="1000"/>
              </a:spcBef>
              <a:spcAft>
                <a:spcPts val="1200"/>
              </a:spcAft>
              <a:buNone/>
            </a:pPr>
            <a:r>
              <a:rPr lang="sv-SE" noProof="0"/>
              <a:t>Nivå två</a:t>
            </a:r>
          </a:p>
          <a:p>
            <a:pPr marL="0" lvl="2" indent="0" rtl="0">
              <a:lnSpc>
                <a:spcPct val="150000"/>
              </a:lnSpc>
              <a:spcBef>
                <a:spcPts val="1000"/>
              </a:spcBef>
              <a:spcAft>
                <a:spcPts val="1200"/>
              </a:spcAft>
              <a:buNone/>
            </a:pPr>
            <a:r>
              <a:rPr lang="sv-SE" noProof="0"/>
              <a:t>Nivå tre</a:t>
            </a:r>
          </a:p>
          <a:p>
            <a:pPr marL="0" lvl="3" indent="0" rtl="0">
              <a:lnSpc>
                <a:spcPct val="150000"/>
              </a:lnSpc>
              <a:spcBef>
                <a:spcPts val="1000"/>
              </a:spcBef>
              <a:spcAft>
                <a:spcPts val="1200"/>
              </a:spcAft>
              <a:buNone/>
            </a:pPr>
            <a:r>
              <a:rPr lang="sv-SE" noProof="0"/>
              <a:t>Nivå fyra</a:t>
            </a:r>
          </a:p>
          <a:p>
            <a:pPr marL="0" lvl="4" indent="0" rtl="0">
              <a:lnSpc>
                <a:spcPct val="150000"/>
              </a:lnSpc>
              <a:spcBef>
                <a:spcPts val="1000"/>
              </a:spcBef>
              <a:spcAft>
                <a:spcPts val="1200"/>
              </a:spcAft>
              <a:buNone/>
            </a:pPr>
            <a:r>
              <a:rPr lang="sv-SE" noProof="0"/>
              <a:t>Nivå fem</a:t>
            </a:r>
          </a:p>
        </p:txBody>
      </p:sp>
      <p:sp>
        <p:nvSpPr>
          <p:cNvPr id="6" name="Platshållare för datum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15349C14-F119-4EC4-AE2E-2EA7AE1750D1}" type="datetime1">
              <a:rPr lang="sv-SE" noProof="0" smtClean="0"/>
              <a:t>2026-04-27</a:t>
            </a:fld>
            <a:endParaRPr lang="sv-SE" noProof="0"/>
          </a:p>
        </p:txBody>
      </p:sp>
      <p:sp>
        <p:nvSpPr>
          <p:cNvPr id="7" name="Platshållare för sidfot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9" name="Rektangulär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10" name="Rektangulär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2" name="Rubrik 1"/>
          <p:cNvSpPr>
            <a:spLocks noGrp="1"/>
          </p:cNvSpPr>
          <p:nvPr>
            <p:ph type="title" hasCustomPrompt="1"/>
          </p:nvPr>
        </p:nvSpPr>
        <p:spPr>
          <a:xfrm>
            <a:off x="521208" y="1536192"/>
            <a:ext cx="6876288" cy="640080"/>
          </a:xfrm>
        </p:spPr>
        <p:txBody>
          <a:bodyPr rtlCol="0">
            <a:normAutofit/>
          </a:bodyPr>
          <a:lstStyle>
            <a:lvl1pPr>
              <a:defRPr sz="3600">
                <a:solidFill>
                  <a:schemeClr val="bg1"/>
                </a:solidFill>
              </a:defRPr>
            </a:lvl1pPr>
          </a:lstStyle>
          <a:p>
            <a:pPr rtl="0"/>
            <a:r>
              <a:rPr lang="sv-SE" noProof="0"/>
              <a:t>Klicka här för att ändra format</a:t>
            </a:r>
          </a:p>
        </p:txBody>
      </p:sp>
      <p:sp>
        <p:nvSpPr>
          <p:cNvPr id="7" name="Platshållare för innehåll 6"/>
          <p:cNvSpPr>
            <a:spLocks noGrp="1"/>
          </p:cNvSpPr>
          <p:nvPr>
            <p:ph sz="quarter" idx="13" hasCustomPrompt="1"/>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sv-SE" noProof="0"/>
              <a:t>Redigera format för bakgrundstext</a:t>
            </a:r>
          </a:p>
          <a:p>
            <a:pPr marL="0" lvl="1" indent="0" rtl="0">
              <a:lnSpc>
                <a:spcPct val="150000"/>
              </a:lnSpc>
              <a:spcBef>
                <a:spcPts val="1000"/>
              </a:spcBef>
              <a:spcAft>
                <a:spcPts val="1200"/>
              </a:spcAft>
              <a:buNone/>
            </a:pPr>
            <a:r>
              <a:rPr lang="sv-SE" noProof="0"/>
              <a:t>Nivå två</a:t>
            </a:r>
          </a:p>
          <a:p>
            <a:pPr marL="0" lvl="2" indent="0" rtl="0">
              <a:lnSpc>
                <a:spcPct val="150000"/>
              </a:lnSpc>
              <a:spcBef>
                <a:spcPts val="1000"/>
              </a:spcBef>
              <a:spcAft>
                <a:spcPts val="1200"/>
              </a:spcAft>
              <a:buNone/>
            </a:pPr>
            <a:r>
              <a:rPr lang="sv-SE" noProof="0"/>
              <a:t>Nivå tre</a:t>
            </a:r>
          </a:p>
          <a:p>
            <a:pPr marL="0" lvl="3" indent="0" rtl="0">
              <a:lnSpc>
                <a:spcPct val="150000"/>
              </a:lnSpc>
              <a:spcBef>
                <a:spcPts val="1000"/>
              </a:spcBef>
              <a:spcAft>
                <a:spcPts val="1200"/>
              </a:spcAft>
              <a:buNone/>
            </a:pPr>
            <a:r>
              <a:rPr lang="sv-SE" noProof="0"/>
              <a:t>Nivå fyra</a:t>
            </a:r>
          </a:p>
          <a:p>
            <a:pPr marL="0" lvl="4" indent="0" rtl="0">
              <a:lnSpc>
                <a:spcPct val="150000"/>
              </a:lnSpc>
              <a:spcBef>
                <a:spcPts val="1000"/>
              </a:spcBef>
              <a:spcAft>
                <a:spcPts val="1200"/>
              </a:spcAft>
              <a:buNone/>
            </a:pPr>
            <a:r>
              <a:rPr lang="sv-SE" noProof="0"/>
              <a:t>Nivå fem</a:t>
            </a:r>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a:defRPr/>
            </a:pPr>
            <a:endParaRPr lang="sv-SE"/>
          </a:p>
        </p:txBody>
      </p:sp>
      <p:sp>
        <p:nvSpPr>
          <p:cNvPr id="3" name="Platshållare för sidfot 2"/>
          <p:cNvSpPr>
            <a:spLocks noGrp="1"/>
          </p:cNvSpPr>
          <p:nvPr>
            <p:ph type="ftr" sz="quarter" idx="11"/>
          </p:nvPr>
        </p:nvSpPr>
        <p:spPr/>
        <p:txBody>
          <a:bodyPr/>
          <a:lstStyle/>
          <a:p>
            <a:pPr>
              <a:defRPr/>
            </a:pPr>
            <a:endParaRPr lang="sv-SE"/>
          </a:p>
        </p:txBody>
      </p:sp>
      <p:sp>
        <p:nvSpPr>
          <p:cNvPr id="4" name="Platshållare för bildnummer 3"/>
          <p:cNvSpPr>
            <a:spLocks noGrp="1"/>
          </p:cNvSpPr>
          <p:nvPr>
            <p:ph type="sldNum" sz="quarter" idx="12"/>
          </p:nvPr>
        </p:nvSpPr>
        <p:spPr/>
        <p:txBody>
          <a:bodyPr/>
          <a:lstStyle/>
          <a:p>
            <a:pPr>
              <a:defRPr/>
            </a:pPr>
            <a:fld id="{D530277B-2EDC-48BF-9A71-6E7312EF09F7}" type="slidenum">
              <a:rPr lang="sv-SE" smtClean="0"/>
              <a:pPr>
                <a:defRPr/>
              </a:pPr>
              <a:t>‹#›</a:t>
            </a:fld>
            <a:endParaRPr lang="sv-SE"/>
          </a:p>
        </p:txBody>
      </p:sp>
    </p:spTree>
    <p:extLst>
      <p:ext uri="{BB962C8B-B14F-4D97-AF65-F5344CB8AC3E}">
        <p14:creationId xmlns:p14="http://schemas.microsoft.com/office/powerpoint/2010/main" val="18364670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ulär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800" noProof="0"/>
          </a:p>
        </p:txBody>
      </p:sp>
      <p:sp>
        <p:nvSpPr>
          <p:cNvPr id="2" name="Platshållare för rubrik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sv-SE" noProof="0"/>
              <a:t>Klicka här för att ändra format</a:t>
            </a:r>
          </a:p>
        </p:txBody>
      </p:sp>
      <p:sp>
        <p:nvSpPr>
          <p:cNvPr id="3" name="Platshållare för text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sv-SE" noProof="0"/>
              <a:t>Redigera format för bakgrundstext</a:t>
            </a:r>
          </a:p>
          <a:p>
            <a:pPr lvl="1" rtl="0"/>
            <a:r>
              <a:rPr lang="sv-SE" noProof="0"/>
              <a:t>Nivå två</a:t>
            </a:r>
          </a:p>
          <a:p>
            <a:pPr lvl="2" rtl="0"/>
            <a:r>
              <a:rPr lang="sv-SE" noProof="0"/>
              <a:t>Nivå tre</a:t>
            </a:r>
          </a:p>
          <a:p>
            <a:pPr lvl="3" rtl="0"/>
            <a:r>
              <a:rPr lang="sv-SE" noProof="0"/>
              <a:t>Nivå fyra</a:t>
            </a:r>
          </a:p>
          <a:p>
            <a:pPr lvl="4" rtl="0"/>
            <a:r>
              <a:rPr lang="sv-SE" noProof="0"/>
              <a:t>Nivå fem</a:t>
            </a:r>
          </a:p>
        </p:txBody>
      </p:sp>
      <p:sp>
        <p:nvSpPr>
          <p:cNvPr id="4" name="Platshållare för datum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8B42B5D0-3D3E-4F7B-AB5B-03F893AA6ED8}" type="datetime1">
              <a:rPr lang="sv-SE" noProof="0" smtClean="0"/>
              <a:t>2026-04-27</a:t>
            </a:fld>
            <a:endParaRPr lang="sv-SE" noProof="0"/>
          </a:p>
        </p:txBody>
      </p:sp>
      <p:sp>
        <p:nvSpPr>
          <p:cNvPr id="5" name="Platshållare för sidfot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sv-SE" noProof="0"/>
          </a:p>
        </p:txBody>
      </p:sp>
      <p:sp>
        <p:nvSpPr>
          <p:cNvPr id="6" name="Platshållare för bildnumm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cxnSp>
        <p:nvCxnSpPr>
          <p:cNvPr id="8" name="Rak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sldNum="0"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774266" y="1568103"/>
            <a:ext cx="10515600" cy="2387600"/>
          </a:xfrm>
        </p:spPr>
        <p:txBody>
          <a:bodyPr rtlCol="0" anchor="ctr" anchorCtr="0">
            <a:normAutofit/>
          </a:bodyPr>
          <a:lstStyle/>
          <a:p>
            <a:pPr algn="ctr" rtl="0"/>
            <a:r>
              <a:rPr lang="en-US" sz="6000" b="0" i="0" u="none" strike="noStrike" baseline="0" dirty="0">
                <a:solidFill>
                  <a:schemeClr val="bg1"/>
                </a:solidFill>
                <a:effectLst>
                  <a:outerShdw blurRad="38100" dist="38100" dir="2700000" algn="tl">
                    <a:srgbClr val="000000">
                      <a:alpha val="43137"/>
                    </a:srgbClr>
                  </a:outerShdw>
                </a:effectLst>
                <a:latin typeface="TimesNewRomanPSMT"/>
              </a:rPr>
              <a:t>Nya </a:t>
            </a:r>
            <a:r>
              <a:rPr lang="en-US" sz="6000" b="0" i="0" u="none" strike="noStrike" baseline="0" dirty="0" err="1">
                <a:solidFill>
                  <a:schemeClr val="bg1"/>
                </a:solidFill>
                <a:effectLst>
                  <a:outerShdw blurRad="38100" dist="38100" dir="2700000" algn="tl">
                    <a:srgbClr val="000000">
                      <a:alpha val="43137"/>
                    </a:srgbClr>
                  </a:outerShdw>
                </a:effectLst>
                <a:latin typeface="TimesNewRomanPSMT"/>
              </a:rPr>
              <a:t>syntetiska</a:t>
            </a:r>
            <a:r>
              <a:rPr lang="en-US" sz="6000" b="0" i="0" u="none" strike="noStrike" baseline="0" dirty="0">
                <a:solidFill>
                  <a:schemeClr val="bg1"/>
                </a:solidFill>
                <a:effectLst>
                  <a:outerShdw blurRad="38100" dist="38100" dir="2700000" algn="tl">
                    <a:srgbClr val="000000">
                      <a:alpha val="43137"/>
                    </a:srgbClr>
                  </a:outerShdw>
                </a:effectLst>
                <a:latin typeface="TimesNewRomanPSMT"/>
              </a:rPr>
              <a:t> </a:t>
            </a:r>
            <a:r>
              <a:rPr lang="en-US" sz="6000" b="0" i="0" u="none" strike="noStrike" baseline="0" dirty="0" err="1">
                <a:solidFill>
                  <a:schemeClr val="bg1"/>
                </a:solidFill>
                <a:effectLst>
                  <a:outerShdw blurRad="38100" dist="38100" dir="2700000" algn="tl">
                    <a:srgbClr val="000000">
                      <a:alpha val="43137"/>
                    </a:srgbClr>
                  </a:outerShdw>
                </a:effectLst>
                <a:latin typeface="TimesNewRomanPSMT"/>
              </a:rPr>
              <a:t>opioder</a:t>
            </a:r>
            <a:r>
              <a:rPr lang="en-US" sz="6000" b="0" i="0" u="none" strike="noStrike" baseline="0" dirty="0">
                <a:solidFill>
                  <a:schemeClr val="bg1"/>
                </a:solidFill>
                <a:effectLst>
                  <a:outerShdw blurRad="38100" dist="38100" dir="2700000" algn="tl">
                    <a:srgbClr val="000000">
                      <a:alpha val="43137"/>
                    </a:srgbClr>
                  </a:outerShdw>
                </a:effectLst>
                <a:latin typeface="TimesNewRomanPSMT"/>
              </a:rPr>
              <a:t> – NSO</a:t>
            </a:r>
            <a:br>
              <a:rPr lang="en-US" sz="6000" b="0" i="0" u="none" strike="noStrike" baseline="0" dirty="0">
                <a:solidFill>
                  <a:schemeClr val="bg1"/>
                </a:solidFill>
                <a:effectLst>
                  <a:outerShdw blurRad="38100" dist="38100" dir="2700000" algn="tl">
                    <a:srgbClr val="000000">
                      <a:alpha val="43137"/>
                    </a:srgbClr>
                  </a:outerShdw>
                </a:effectLst>
                <a:latin typeface="TimesNewRomanPSMT"/>
              </a:rPr>
            </a:br>
            <a:r>
              <a:rPr lang="en-US" sz="6000" b="0" i="0" u="none" strike="noStrike" baseline="0" dirty="0">
                <a:solidFill>
                  <a:schemeClr val="bg1"/>
                </a:solidFill>
                <a:effectLst>
                  <a:outerShdw blurRad="38100" dist="38100" dir="2700000" algn="tl">
                    <a:srgbClr val="000000">
                      <a:alpha val="43137"/>
                    </a:srgbClr>
                  </a:outerShdw>
                </a:effectLst>
                <a:latin typeface="TimesNewRomanPSMT"/>
              </a:rPr>
              <a:t>2026</a:t>
            </a:r>
            <a:endParaRPr lang="sv-SE" sz="6000" dirty="0">
              <a:solidFill>
                <a:schemeClr val="bg1"/>
              </a:solidFill>
              <a:effectLst>
                <a:outerShdw blurRad="38100" dist="38100" dir="2700000" algn="tl">
                  <a:srgbClr val="000000">
                    <a:alpha val="43137"/>
                  </a:srgbClr>
                </a:outerShdw>
              </a:effectLst>
            </a:endParaRPr>
          </a:p>
        </p:txBody>
      </p:sp>
      <p:sp>
        <p:nvSpPr>
          <p:cNvPr id="3" name="Underrubrik 2"/>
          <p:cNvSpPr>
            <a:spLocks noGrp="1"/>
          </p:cNvSpPr>
          <p:nvPr>
            <p:ph type="subTitle" idx="4294967295"/>
          </p:nvPr>
        </p:nvSpPr>
        <p:spPr>
          <a:xfrm>
            <a:off x="838200" y="3137292"/>
            <a:ext cx="10134600" cy="1860836"/>
          </a:xfrm>
        </p:spPr>
        <p:txBody>
          <a:bodyPr rtlCol="0">
            <a:normAutofit/>
          </a:bodyPr>
          <a:lstStyle/>
          <a:p>
            <a:pPr marL="0" indent="0" rtl="0">
              <a:buNone/>
            </a:pPr>
            <a:endParaRPr lang="sv-SE" sz="1800" b="1" i="0" u="none" strike="noStrike" baseline="0" dirty="0">
              <a:latin typeface="Times New Roman" panose="02020603050405020304" pitchFamily="18" charset="0"/>
              <a:cs typeface="Times New Roman" panose="02020603050405020304" pitchFamily="18" charset="0"/>
            </a:endParaRPr>
          </a:p>
          <a:p>
            <a:pPr marL="342900" indent="-342900" algn="ctr">
              <a:lnSpc>
                <a:spcPct val="120000"/>
              </a:lnSpc>
              <a:spcBef>
                <a:spcPct val="20000"/>
              </a:spcBef>
              <a:defRPr/>
            </a:pPr>
            <a:endParaRPr lang="sv-SE" sz="72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288453" y="1545052"/>
            <a:ext cx="8879655" cy="3539430"/>
          </a:xfrm>
          <a:prstGeom prst="rect">
            <a:avLst/>
          </a:prstGeom>
        </p:spPr>
        <p:txBody>
          <a:bodyPr wrap="square">
            <a:spAutoFit/>
          </a:bodyPr>
          <a:lstStyle/>
          <a:p>
            <a:pPr algn="ctr"/>
            <a:br>
              <a:rPr lang="sv-SE" sz="2000" dirty="0"/>
            </a:br>
            <a:r>
              <a:rPr lang="sv-SE" sz="2000" dirty="0"/>
              <a:t> </a:t>
            </a:r>
          </a:p>
          <a:p>
            <a:pPr marL="342900" indent="-342900">
              <a:buFont typeface="Arial" panose="020B0604020202020204" pitchFamily="34" charset="0"/>
              <a:buChar char="•"/>
            </a:pPr>
            <a:r>
              <a:rPr lang="sv-SE" sz="2000" dirty="0">
                <a:solidFill>
                  <a:srgbClr val="333230"/>
                </a:solidFill>
                <a:cs typeface="Calibri" panose="020F0502020204030204" pitchFamily="34" charset="0"/>
              </a:rPr>
              <a:t>894 personer avled i Sverige 2019 till följd av läkemedels- och narkotikaförgiftningar</a:t>
            </a:r>
          </a:p>
          <a:p>
            <a:endParaRPr lang="sv-SE" dirty="0"/>
          </a:p>
          <a:p>
            <a:pPr marL="285750" indent="-285750">
              <a:buFont typeface="Arial" panose="020B0604020202020204" pitchFamily="34" charset="0"/>
              <a:buChar char="•"/>
            </a:pPr>
            <a:r>
              <a:rPr lang="sv-SE" dirty="0"/>
              <a:t>Fortsatt minskning av antalet förgiftningsdödsfall under 2025.</a:t>
            </a:r>
          </a:p>
          <a:p>
            <a:endParaRPr lang="sv-SE" dirty="0"/>
          </a:p>
          <a:p>
            <a:pPr marL="285750" indent="-285750">
              <a:buFont typeface="Arial" panose="020B0604020202020204" pitchFamily="34" charset="0"/>
              <a:buChar char="•"/>
            </a:pPr>
            <a:r>
              <a:rPr lang="sv-SE" dirty="0"/>
              <a:t>En ny sammanställning visar att 591 personer avled 2025 till följd av förgiftning på grund av läkemedel eller droger under året. </a:t>
            </a:r>
          </a:p>
          <a:p>
            <a:pPr marL="285750" indent="-285750">
              <a:buFont typeface="Arial" panose="020B0604020202020204" pitchFamily="34" charset="0"/>
              <a:buChar char="•"/>
            </a:pPr>
            <a:endParaRPr lang="sv-SE" dirty="0"/>
          </a:p>
          <a:p>
            <a:pPr marL="285750" indent="-285750">
              <a:buFont typeface="Arial" panose="020B0604020202020204" pitchFamily="34" charset="0"/>
              <a:buChar char="•"/>
            </a:pPr>
            <a:r>
              <a:rPr lang="sv-SE" dirty="0"/>
              <a:t>Trenden med ett minskat antal förgiftningsdödsfall sedan 2022, då 815 personer avled av nyss nämnda orsak, fortsätter därmed. </a:t>
            </a:r>
          </a:p>
        </p:txBody>
      </p:sp>
      <p:sp>
        <p:nvSpPr>
          <p:cNvPr id="4" name="textruta 3">
            <a:extLst>
              <a:ext uri="{FF2B5EF4-FFF2-40B4-BE49-F238E27FC236}">
                <a16:creationId xmlns:a16="http://schemas.microsoft.com/office/drawing/2014/main" id="{B59EE190-13BB-85BF-3BB9-958584CE39FB}"/>
              </a:ext>
            </a:extLst>
          </p:cNvPr>
          <p:cNvSpPr txBox="1"/>
          <p:nvPr/>
        </p:nvSpPr>
        <p:spPr>
          <a:xfrm>
            <a:off x="3005209" y="511634"/>
            <a:ext cx="6940896" cy="584775"/>
          </a:xfrm>
          <a:prstGeom prst="rect">
            <a:avLst/>
          </a:prstGeom>
          <a:noFill/>
        </p:spPr>
        <p:txBody>
          <a:bodyPr wrap="square">
            <a:spAutoFit/>
          </a:bodyPr>
          <a:lstStyle/>
          <a:p>
            <a:r>
              <a:rPr lang="sv-SE" sz="3200" dirty="0">
                <a:solidFill>
                  <a:srgbClr val="333230"/>
                </a:solidFill>
                <a:latin typeface="Publico Text"/>
              </a:rPr>
              <a:t>Läkemedels- och narkotikaförgiftningar</a:t>
            </a:r>
            <a:r>
              <a:rPr lang="sv-SE" sz="3200" dirty="0"/>
              <a:t> </a:t>
            </a:r>
          </a:p>
        </p:txBody>
      </p:sp>
    </p:spTree>
    <p:extLst>
      <p:ext uri="{BB962C8B-B14F-4D97-AF65-F5344CB8AC3E}">
        <p14:creationId xmlns:p14="http://schemas.microsoft.com/office/powerpoint/2010/main" val="253992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A37FDAD-2F1D-40A2-D703-7E9EC0E10FFF}"/>
              </a:ext>
            </a:extLst>
          </p:cNvPr>
          <p:cNvSpPr txBox="1"/>
          <p:nvPr/>
        </p:nvSpPr>
        <p:spPr>
          <a:xfrm>
            <a:off x="1403059" y="414904"/>
            <a:ext cx="8898622" cy="707886"/>
          </a:xfrm>
          <a:prstGeom prst="rect">
            <a:avLst/>
          </a:prstGeom>
          <a:noFill/>
        </p:spPr>
        <p:txBody>
          <a:bodyPr wrap="square">
            <a:spAutoFit/>
          </a:bodyPr>
          <a:lstStyle/>
          <a:p>
            <a:r>
              <a:rPr lang="sv-SE" sz="2000" b="1" dirty="0"/>
              <a:t>Long‐term </a:t>
            </a:r>
            <a:r>
              <a:rPr lang="sv-SE" sz="2000" b="1" dirty="0" err="1"/>
              <a:t>mortality</a:t>
            </a:r>
            <a:r>
              <a:rPr lang="sv-SE" sz="2000" b="1" dirty="0"/>
              <a:t> and cause </a:t>
            </a:r>
            <a:r>
              <a:rPr lang="sv-SE" sz="2000" b="1" dirty="0" err="1"/>
              <a:t>of</a:t>
            </a:r>
            <a:r>
              <a:rPr lang="sv-SE" sz="2000" b="1" dirty="0"/>
              <a:t> </a:t>
            </a:r>
            <a:r>
              <a:rPr lang="sv-SE" sz="2000" b="1" dirty="0" err="1"/>
              <a:t>death</a:t>
            </a:r>
            <a:r>
              <a:rPr lang="sv-SE" sz="2000" b="1" dirty="0"/>
              <a:t> for patients </a:t>
            </a:r>
            <a:r>
              <a:rPr lang="sv-SE" sz="2000" b="1" dirty="0" err="1"/>
              <a:t>treated</a:t>
            </a:r>
            <a:r>
              <a:rPr lang="sv-SE" sz="2000" b="1" dirty="0"/>
              <a:t> in Intensive Care </a:t>
            </a:r>
            <a:r>
              <a:rPr lang="sv-SE" sz="2000" b="1" dirty="0" err="1"/>
              <a:t>Units</a:t>
            </a:r>
            <a:r>
              <a:rPr lang="sv-SE" sz="2000" b="1" dirty="0"/>
              <a:t> </a:t>
            </a:r>
            <a:r>
              <a:rPr lang="sv-SE" sz="2000" b="1" dirty="0" err="1"/>
              <a:t>due</a:t>
            </a:r>
            <a:r>
              <a:rPr lang="sv-SE" sz="2000" b="1" dirty="0"/>
              <a:t> to </a:t>
            </a:r>
            <a:r>
              <a:rPr lang="sv-SE" sz="2000" b="1" dirty="0" err="1"/>
              <a:t>poisoning</a:t>
            </a:r>
            <a:endParaRPr lang="sv-SE" sz="2000" b="1" dirty="0"/>
          </a:p>
        </p:txBody>
      </p:sp>
      <p:sp>
        <p:nvSpPr>
          <p:cNvPr id="5" name="textruta 4">
            <a:extLst>
              <a:ext uri="{FF2B5EF4-FFF2-40B4-BE49-F238E27FC236}">
                <a16:creationId xmlns:a16="http://schemas.microsoft.com/office/drawing/2014/main" id="{3C3E9154-7D9D-FA02-B415-4420F420BF6F}"/>
              </a:ext>
            </a:extLst>
          </p:cNvPr>
          <p:cNvSpPr txBox="1"/>
          <p:nvPr/>
        </p:nvSpPr>
        <p:spPr>
          <a:xfrm>
            <a:off x="1268835" y="1253966"/>
            <a:ext cx="9896912" cy="369332"/>
          </a:xfrm>
          <a:prstGeom prst="rect">
            <a:avLst/>
          </a:prstGeom>
          <a:noFill/>
        </p:spPr>
        <p:txBody>
          <a:bodyPr wrap="square">
            <a:spAutoFit/>
          </a:bodyPr>
          <a:lstStyle/>
          <a:p>
            <a:r>
              <a:rPr lang="sv-SE" dirty="0"/>
              <a:t>Elin Lindqvist1,2 | Gunnar Edman3,4 | Jacob Hollenberg2 | Per Nordberg2 | Sune Forsberg1,2</a:t>
            </a:r>
          </a:p>
        </p:txBody>
      </p:sp>
      <p:sp>
        <p:nvSpPr>
          <p:cNvPr id="7" name="textruta 6">
            <a:extLst>
              <a:ext uri="{FF2B5EF4-FFF2-40B4-BE49-F238E27FC236}">
                <a16:creationId xmlns:a16="http://schemas.microsoft.com/office/drawing/2014/main" id="{CBEC78F0-9A74-7BB9-4098-D8E2FC033796}"/>
              </a:ext>
            </a:extLst>
          </p:cNvPr>
          <p:cNvSpPr txBox="1"/>
          <p:nvPr/>
        </p:nvSpPr>
        <p:spPr>
          <a:xfrm>
            <a:off x="2275514" y="2323157"/>
            <a:ext cx="8277836" cy="1754326"/>
          </a:xfrm>
          <a:prstGeom prst="rect">
            <a:avLst/>
          </a:prstGeom>
          <a:noFill/>
        </p:spPr>
        <p:txBody>
          <a:bodyPr wrap="square">
            <a:spAutoFit/>
          </a:bodyPr>
          <a:lstStyle/>
          <a:p>
            <a:r>
              <a:rPr lang="en-US" b="1" dirty="0"/>
              <a:t>Background</a:t>
            </a:r>
            <a:r>
              <a:rPr lang="en-US" dirty="0"/>
              <a:t>: Poisoned patients treated in the Intensive Care Unit are common, representing up to 6% of all ICU admissions. </a:t>
            </a:r>
          </a:p>
          <a:p>
            <a:endParaRPr lang="en-US" dirty="0"/>
          </a:p>
          <a:p>
            <a:r>
              <a:rPr lang="en-US" dirty="0"/>
              <a:t>The in‐hospital mortality is generally low but little is known about the long‐term mortality in these patients. The aim of this study was to describe long‐term mortality and cause of death in patients treated in the ICU for poisoning</a:t>
            </a:r>
            <a:endParaRPr lang="sv-SE" dirty="0"/>
          </a:p>
        </p:txBody>
      </p:sp>
    </p:spTree>
    <p:extLst>
      <p:ext uri="{BB962C8B-B14F-4D97-AF65-F5344CB8AC3E}">
        <p14:creationId xmlns:p14="http://schemas.microsoft.com/office/powerpoint/2010/main" val="3170549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0A37FDAD-2F1D-40A2-D703-7E9EC0E10FFF}"/>
              </a:ext>
            </a:extLst>
          </p:cNvPr>
          <p:cNvSpPr txBox="1"/>
          <p:nvPr/>
        </p:nvSpPr>
        <p:spPr>
          <a:xfrm>
            <a:off x="1403059" y="414904"/>
            <a:ext cx="8898622" cy="707886"/>
          </a:xfrm>
          <a:prstGeom prst="rect">
            <a:avLst/>
          </a:prstGeom>
          <a:noFill/>
        </p:spPr>
        <p:txBody>
          <a:bodyPr wrap="square">
            <a:spAutoFit/>
          </a:bodyPr>
          <a:lstStyle/>
          <a:p>
            <a:r>
              <a:rPr lang="sv-SE" sz="2000" b="1" dirty="0"/>
              <a:t>Long‐term </a:t>
            </a:r>
            <a:r>
              <a:rPr lang="sv-SE" sz="2000" b="1" dirty="0" err="1"/>
              <a:t>mortality</a:t>
            </a:r>
            <a:r>
              <a:rPr lang="sv-SE" sz="2000" b="1" dirty="0"/>
              <a:t> and cause </a:t>
            </a:r>
            <a:r>
              <a:rPr lang="sv-SE" sz="2000" b="1" dirty="0" err="1"/>
              <a:t>of</a:t>
            </a:r>
            <a:r>
              <a:rPr lang="sv-SE" sz="2000" b="1" dirty="0"/>
              <a:t> </a:t>
            </a:r>
            <a:r>
              <a:rPr lang="sv-SE" sz="2000" b="1" dirty="0" err="1"/>
              <a:t>death</a:t>
            </a:r>
            <a:r>
              <a:rPr lang="sv-SE" sz="2000" b="1" dirty="0"/>
              <a:t> for patients </a:t>
            </a:r>
            <a:r>
              <a:rPr lang="sv-SE" sz="2000" b="1" dirty="0" err="1"/>
              <a:t>treated</a:t>
            </a:r>
            <a:r>
              <a:rPr lang="sv-SE" sz="2000" b="1" dirty="0"/>
              <a:t> in Intensive Care </a:t>
            </a:r>
            <a:r>
              <a:rPr lang="sv-SE" sz="2000" b="1" dirty="0" err="1"/>
              <a:t>Units</a:t>
            </a:r>
            <a:r>
              <a:rPr lang="sv-SE" sz="2000" b="1" dirty="0"/>
              <a:t> </a:t>
            </a:r>
            <a:r>
              <a:rPr lang="sv-SE" sz="2000" b="1" dirty="0" err="1"/>
              <a:t>due</a:t>
            </a:r>
            <a:r>
              <a:rPr lang="sv-SE" sz="2000" b="1" dirty="0"/>
              <a:t> to </a:t>
            </a:r>
            <a:r>
              <a:rPr lang="sv-SE" sz="2000" b="1" dirty="0" err="1"/>
              <a:t>poisoning</a:t>
            </a:r>
            <a:endParaRPr lang="sv-SE" sz="2000" b="1" dirty="0"/>
          </a:p>
        </p:txBody>
      </p:sp>
      <p:sp>
        <p:nvSpPr>
          <p:cNvPr id="5" name="textruta 4">
            <a:extLst>
              <a:ext uri="{FF2B5EF4-FFF2-40B4-BE49-F238E27FC236}">
                <a16:creationId xmlns:a16="http://schemas.microsoft.com/office/drawing/2014/main" id="{3C3E9154-7D9D-FA02-B415-4420F420BF6F}"/>
              </a:ext>
            </a:extLst>
          </p:cNvPr>
          <p:cNvSpPr txBox="1"/>
          <p:nvPr/>
        </p:nvSpPr>
        <p:spPr>
          <a:xfrm>
            <a:off x="1268835" y="1253966"/>
            <a:ext cx="9896912" cy="369332"/>
          </a:xfrm>
          <a:prstGeom prst="rect">
            <a:avLst/>
          </a:prstGeom>
          <a:noFill/>
        </p:spPr>
        <p:txBody>
          <a:bodyPr wrap="square">
            <a:spAutoFit/>
          </a:bodyPr>
          <a:lstStyle/>
          <a:p>
            <a:r>
              <a:rPr lang="sv-SE" dirty="0"/>
              <a:t>Elin Lindqvist1,2 | Gunnar Edman3,4 | Jacob Hollenberg2 | Per Nordberg2 | Sune Forsberg1,2</a:t>
            </a:r>
          </a:p>
        </p:txBody>
      </p:sp>
      <p:sp>
        <p:nvSpPr>
          <p:cNvPr id="4" name="textruta 3">
            <a:extLst>
              <a:ext uri="{FF2B5EF4-FFF2-40B4-BE49-F238E27FC236}">
                <a16:creationId xmlns:a16="http://schemas.microsoft.com/office/drawing/2014/main" id="{C128F5E1-8356-1703-9190-98BCE7C1D19A}"/>
              </a:ext>
            </a:extLst>
          </p:cNvPr>
          <p:cNvSpPr txBox="1"/>
          <p:nvPr/>
        </p:nvSpPr>
        <p:spPr>
          <a:xfrm>
            <a:off x="1520504" y="2111172"/>
            <a:ext cx="9645243" cy="3970318"/>
          </a:xfrm>
          <a:prstGeom prst="rect">
            <a:avLst/>
          </a:prstGeom>
          <a:noFill/>
        </p:spPr>
        <p:txBody>
          <a:bodyPr wrap="square">
            <a:spAutoFit/>
          </a:bodyPr>
          <a:lstStyle/>
          <a:p>
            <a:r>
              <a:rPr lang="en-US" b="1" dirty="0"/>
              <a:t>Results</a:t>
            </a:r>
            <a:r>
              <a:rPr lang="en-US" dirty="0"/>
              <a:t>: A total of 6730 patients were included. </a:t>
            </a:r>
          </a:p>
          <a:p>
            <a:endParaRPr lang="en-US" dirty="0"/>
          </a:p>
          <a:p>
            <a:r>
              <a:rPr lang="en-US" dirty="0"/>
              <a:t>The one‐year mortality was </a:t>
            </a:r>
            <a:r>
              <a:rPr lang="en-US" b="1" dirty="0"/>
              <a:t>4.5%</a:t>
            </a:r>
            <a:r>
              <a:rPr lang="en-US" dirty="0"/>
              <a:t> (n = 303), with an overweight of men among the deceased (59.1%, P = 0.002). </a:t>
            </a:r>
          </a:p>
          <a:p>
            <a:endParaRPr lang="en-US" dirty="0"/>
          </a:p>
          <a:p>
            <a:r>
              <a:rPr lang="en-US" dirty="0"/>
              <a:t>Patients aged 19‐39 years had a 48 times increased one‐year mortality compared to the age‐matched general population and 94% of these patients died from suicide and/or accident, of which 70% were from a new poisoning. </a:t>
            </a:r>
          </a:p>
          <a:p>
            <a:endParaRPr lang="en-US" dirty="0"/>
          </a:p>
          <a:p>
            <a:r>
              <a:rPr lang="en-US" dirty="0"/>
              <a:t>The two‐year mortality was 7.2%. </a:t>
            </a:r>
          </a:p>
          <a:p>
            <a:endParaRPr lang="en-US" dirty="0"/>
          </a:p>
          <a:p>
            <a:r>
              <a:rPr lang="en-US" dirty="0"/>
              <a:t>Women have a slightly higher overall long‐term survival over two years (P&lt; 0.001)</a:t>
            </a:r>
          </a:p>
          <a:p>
            <a:endParaRPr lang="en-US" dirty="0"/>
          </a:p>
          <a:p>
            <a:r>
              <a:rPr lang="en-US" dirty="0"/>
              <a:t>Poisoning is also the most common method in self‐harm, accounting for 80%‐95%</a:t>
            </a:r>
            <a:endParaRPr lang="sv-SE" dirty="0"/>
          </a:p>
        </p:txBody>
      </p:sp>
    </p:spTree>
    <p:extLst>
      <p:ext uri="{BB962C8B-B14F-4D97-AF65-F5344CB8AC3E}">
        <p14:creationId xmlns:p14="http://schemas.microsoft.com/office/powerpoint/2010/main" val="1816711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D8652-FD5F-82E6-3FA8-EC97F9650C6B}"/>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F0888ACC-2247-3310-21D5-16745A112006}"/>
              </a:ext>
            </a:extLst>
          </p:cNvPr>
          <p:cNvSpPr/>
          <p:nvPr/>
        </p:nvSpPr>
        <p:spPr>
          <a:xfrm>
            <a:off x="1871358" y="1360568"/>
            <a:ext cx="8879655" cy="2923877"/>
          </a:xfrm>
          <a:prstGeom prst="rect">
            <a:avLst/>
          </a:prstGeom>
        </p:spPr>
        <p:txBody>
          <a:bodyPr wrap="square">
            <a:spAutoFit/>
          </a:bodyPr>
          <a:lstStyle/>
          <a:p>
            <a:pPr algn="ctr"/>
            <a:br>
              <a:rPr lang="sv-SE" sz="2000" dirty="0"/>
            </a:br>
            <a:r>
              <a:rPr lang="sv-SE" sz="2000" dirty="0"/>
              <a:t> </a:t>
            </a:r>
          </a:p>
          <a:p>
            <a:pPr marL="342900" indent="-342900">
              <a:buFont typeface="Arial" panose="020B0604020202020204" pitchFamily="34" charset="0"/>
              <a:buChar char="•"/>
            </a:pPr>
            <a:r>
              <a:rPr lang="sv-SE" dirty="0"/>
              <a:t>Jämfört med åren före pandemin ses en fortsatt och kraftig minskning av antalet dödsfall kopplade till heroin. </a:t>
            </a:r>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r>
              <a:rPr lang="sv-SE" dirty="0"/>
              <a:t>År 2019 konstaterades 111 heroinrelaterade förgiftningsdödsfall bland de rättsmedicinska obduktionsärendena. </a:t>
            </a:r>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r>
              <a:rPr lang="sv-SE" dirty="0"/>
              <a:t>För 2024 var antalet nere på 44, medan motsvarande siffra för 2025 var 15, enligt den preliminära statistiken.</a:t>
            </a:r>
          </a:p>
        </p:txBody>
      </p:sp>
      <p:sp>
        <p:nvSpPr>
          <p:cNvPr id="4" name="textruta 3">
            <a:extLst>
              <a:ext uri="{FF2B5EF4-FFF2-40B4-BE49-F238E27FC236}">
                <a16:creationId xmlns:a16="http://schemas.microsoft.com/office/drawing/2014/main" id="{C73019A4-3C44-49F9-6444-15F801DF3604}"/>
              </a:ext>
            </a:extLst>
          </p:cNvPr>
          <p:cNvSpPr txBox="1"/>
          <p:nvPr/>
        </p:nvSpPr>
        <p:spPr>
          <a:xfrm>
            <a:off x="2563096" y="519002"/>
            <a:ext cx="7065808" cy="461665"/>
          </a:xfrm>
          <a:prstGeom prst="rect">
            <a:avLst/>
          </a:prstGeom>
          <a:noFill/>
        </p:spPr>
        <p:txBody>
          <a:bodyPr wrap="square">
            <a:spAutoFit/>
          </a:bodyPr>
          <a:lstStyle/>
          <a:p>
            <a:r>
              <a:rPr lang="sv-SE" sz="2400" dirty="0"/>
              <a:t>Kraftig minskning bland heroinrelaterade dödsfall</a:t>
            </a:r>
          </a:p>
        </p:txBody>
      </p:sp>
    </p:spTree>
    <p:extLst>
      <p:ext uri="{BB962C8B-B14F-4D97-AF65-F5344CB8AC3E}">
        <p14:creationId xmlns:p14="http://schemas.microsoft.com/office/powerpoint/2010/main" val="4282387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9A943-CA9E-B4F0-CDF5-23B65967BC64}"/>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34E8949C-A9F1-C63E-C613-7B4CA9D953B0}"/>
              </a:ext>
            </a:extLst>
          </p:cNvPr>
          <p:cNvSpPr txBox="1"/>
          <p:nvPr/>
        </p:nvSpPr>
        <p:spPr>
          <a:xfrm>
            <a:off x="2141620" y="1828345"/>
            <a:ext cx="8085221" cy="4247317"/>
          </a:xfrm>
          <a:prstGeom prst="rect">
            <a:avLst/>
          </a:prstGeom>
          <a:noFill/>
        </p:spPr>
        <p:txBody>
          <a:bodyPr wrap="square">
            <a:spAutoFit/>
          </a:bodyPr>
          <a:lstStyle/>
          <a:p>
            <a:r>
              <a:rPr lang="en-US" dirty="0"/>
              <a:t>Reports on heroin vary by region. Overall, experts tend to report a decline in the availability and prevalence of heroin. </a:t>
            </a:r>
          </a:p>
          <a:p>
            <a:endParaRPr lang="en-US" dirty="0"/>
          </a:p>
          <a:p>
            <a:r>
              <a:rPr lang="en-US" dirty="0"/>
              <a:t>The active ingredient content fell sharply in 2024, making the adulteration of other substances more likely. The first instances of adulteration were confirmed in 2025 in locations including Bremen, Frankfurt am Main and Hanover. </a:t>
            </a:r>
          </a:p>
          <a:p>
            <a:endParaRPr lang="en-US" dirty="0"/>
          </a:p>
          <a:p>
            <a:r>
              <a:rPr lang="en-US" dirty="0"/>
              <a:t>For some users, a shift towards various other substances has been reported; these include crack, cocaine, fentanyl, opioid-containing painkillers, substitution drugs and synthetic opioids. </a:t>
            </a:r>
          </a:p>
          <a:p>
            <a:endParaRPr lang="en-US" dirty="0"/>
          </a:p>
          <a:p>
            <a:r>
              <a:rPr lang="en-US" dirty="0"/>
              <a:t>Whilst the traditional ‘heroin scene’ appears to be in decline in some places, there are isolated reports from other regions of younger heroin users reappearing.</a:t>
            </a:r>
            <a:endParaRPr lang="sv-SE" dirty="0"/>
          </a:p>
        </p:txBody>
      </p:sp>
      <p:sp>
        <p:nvSpPr>
          <p:cNvPr id="5" name="textruta 4">
            <a:extLst>
              <a:ext uri="{FF2B5EF4-FFF2-40B4-BE49-F238E27FC236}">
                <a16:creationId xmlns:a16="http://schemas.microsoft.com/office/drawing/2014/main" id="{910592CC-50DE-BA2F-4034-82567A6A961E}"/>
              </a:ext>
            </a:extLst>
          </p:cNvPr>
          <p:cNvSpPr txBox="1"/>
          <p:nvPr/>
        </p:nvSpPr>
        <p:spPr>
          <a:xfrm>
            <a:off x="2229852" y="260502"/>
            <a:ext cx="7347284" cy="830997"/>
          </a:xfrm>
          <a:prstGeom prst="rect">
            <a:avLst/>
          </a:prstGeom>
          <a:noFill/>
        </p:spPr>
        <p:txBody>
          <a:bodyPr wrap="square">
            <a:spAutoFit/>
          </a:bodyPr>
          <a:lstStyle/>
          <a:p>
            <a:pPr algn="ctr"/>
            <a:r>
              <a:rPr lang="en-US" sz="4800" dirty="0"/>
              <a:t>Heroin</a:t>
            </a:r>
            <a:endParaRPr lang="sv-SE" sz="4800" dirty="0"/>
          </a:p>
        </p:txBody>
      </p:sp>
    </p:spTree>
    <p:extLst>
      <p:ext uri="{BB962C8B-B14F-4D97-AF65-F5344CB8AC3E}">
        <p14:creationId xmlns:p14="http://schemas.microsoft.com/office/powerpoint/2010/main" val="3172753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3C8B0-DA2D-FC5A-CF31-DE799358AA11}"/>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AB56A76A-CEA1-4346-4711-FD757F3A4B5B}"/>
              </a:ext>
            </a:extLst>
          </p:cNvPr>
          <p:cNvSpPr txBox="1"/>
          <p:nvPr/>
        </p:nvSpPr>
        <p:spPr>
          <a:xfrm>
            <a:off x="2053389" y="1643860"/>
            <a:ext cx="8085221" cy="4247317"/>
          </a:xfrm>
          <a:prstGeom prst="rect">
            <a:avLst/>
          </a:prstGeom>
          <a:noFill/>
        </p:spPr>
        <p:txBody>
          <a:bodyPr wrap="square">
            <a:spAutoFit/>
          </a:bodyPr>
          <a:lstStyle/>
          <a:p>
            <a:r>
              <a:rPr lang="en-US" dirty="0"/>
              <a:t>“There’s simply hardly any heroin left on the black market, and when there is, it’s so poor quality that nobody wants it anymore. The effect isn’t what you’d hope for either.” </a:t>
            </a:r>
          </a:p>
          <a:p>
            <a:endParaRPr lang="en-US" dirty="0"/>
          </a:p>
          <a:p>
            <a:r>
              <a:rPr lang="en-US" dirty="0"/>
              <a:t>“Heroin hasn’t played a role here for years; instead, there is much higher consumption of opioids such as oxycodone, fentanyl, </a:t>
            </a:r>
            <a:r>
              <a:rPr lang="en-US" dirty="0" err="1"/>
              <a:t>tilidine</a:t>
            </a:r>
            <a:r>
              <a:rPr lang="en-US" dirty="0"/>
              <a:t>, etc., particularly among young adults.” </a:t>
            </a:r>
          </a:p>
          <a:p>
            <a:endParaRPr lang="en-US" dirty="0"/>
          </a:p>
          <a:p>
            <a:r>
              <a:rPr lang="en-US" dirty="0"/>
              <a:t>“The deterrent effect of heroin has diminished in recent years. The new ‘generation’ of drug users is no longer familiar with the ‘old negative image’ from the 90s.”</a:t>
            </a:r>
          </a:p>
          <a:p>
            <a:endParaRPr lang="en-US" dirty="0"/>
          </a:p>
          <a:p>
            <a:r>
              <a:rPr lang="en-US" dirty="0"/>
              <a:t>“'Classic heroin overdoses involving respiratory depression are in sharp decline here. A link with the purity levels, which are likely to continue falling, seems obvious.” </a:t>
            </a:r>
            <a:endParaRPr lang="sv-SE" dirty="0"/>
          </a:p>
        </p:txBody>
      </p:sp>
      <p:sp>
        <p:nvSpPr>
          <p:cNvPr id="5" name="textruta 4">
            <a:extLst>
              <a:ext uri="{FF2B5EF4-FFF2-40B4-BE49-F238E27FC236}">
                <a16:creationId xmlns:a16="http://schemas.microsoft.com/office/drawing/2014/main" id="{82252449-86DF-89FB-D4CE-6CA6C7334262}"/>
              </a:ext>
            </a:extLst>
          </p:cNvPr>
          <p:cNvSpPr txBox="1"/>
          <p:nvPr/>
        </p:nvSpPr>
        <p:spPr>
          <a:xfrm>
            <a:off x="2229852" y="260502"/>
            <a:ext cx="7347284" cy="830997"/>
          </a:xfrm>
          <a:prstGeom prst="rect">
            <a:avLst/>
          </a:prstGeom>
          <a:noFill/>
        </p:spPr>
        <p:txBody>
          <a:bodyPr wrap="square">
            <a:spAutoFit/>
          </a:bodyPr>
          <a:lstStyle/>
          <a:p>
            <a:pPr algn="ctr"/>
            <a:r>
              <a:rPr lang="en-US" sz="4800" dirty="0"/>
              <a:t>Heroin</a:t>
            </a:r>
            <a:endParaRPr lang="sv-SE" sz="4800" dirty="0"/>
          </a:p>
        </p:txBody>
      </p:sp>
    </p:spTree>
    <p:extLst>
      <p:ext uri="{BB962C8B-B14F-4D97-AF65-F5344CB8AC3E}">
        <p14:creationId xmlns:p14="http://schemas.microsoft.com/office/powerpoint/2010/main" val="2322651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A7D9A-6A6C-9811-4416-D0D031385BDD}"/>
            </a:ext>
          </a:extLst>
        </p:cNvPr>
        <p:cNvGrpSpPr/>
        <p:nvPr/>
      </p:nvGrpSpPr>
      <p:grpSpPr>
        <a:xfrm>
          <a:off x="0" y="0"/>
          <a:ext cx="0" cy="0"/>
          <a:chOff x="0" y="0"/>
          <a:chExt cx="0" cy="0"/>
        </a:xfrm>
      </p:grpSpPr>
      <p:sp>
        <p:nvSpPr>
          <p:cNvPr id="2" name="Rektangel 1">
            <a:extLst>
              <a:ext uri="{FF2B5EF4-FFF2-40B4-BE49-F238E27FC236}">
                <a16:creationId xmlns:a16="http://schemas.microsoft.com/office/drawing/2014/main" id="{88C3B6B5-2278-AC78-CE82-34EF21CBEBA9}"/>
              </a:ext>
            </a:extLst>
          </p:cNvPr>
          <p:cNvSpPr/>
          <p:nvPr/>
        </p:nvSpPr>
        <p:spPr>
          <a:xfrm>
            <a:off x="1735001" y="1496925"/>
            <a:ext cx="8879655" cy="3539430"/>
          </a:xfrm>
          <a:prstGeom prst="rect">
            <a:avLst/>
          </a:prstGeom>
        </p:spPr>
        <p:txBody>
          <a:bodyPr wrap="square">
            <a:spAutoFit/>
          </a:bodyPr>
          <a:lstStyle/>
          <a:p>
            <a:pPr algn="ctr"/>
            <a:br>
              <a:rPr lang="sv-SE" sz="2800" dirty="0"/>
            </a:br>
            <a:r>
              <a:rPr lang="sv-SE" sz="2800" dirty="0"/>
              <a:t> </a:t>
            </a:r>
          </a:p>
          <a:p>
            <a:pPr marL="342900" indent="-342900">
              <a:buFont typeface="Arial" panose="020B0604020202020204" pitchFamily="34" charset="0"/>
              <a:buChar char="•"/>
            </a:pPr>
            <a:r>
              <a:rPr lang="sv-SE" sz="2400" dirty="0"/>
              <a:t>De substanser som bidragit till flest dödsfall under 2025 är </a:t>
            </a:r>
            <a:r>
              <a:rPr lang="sv-SE" sz="2400" dirty="0" err="1"/>
              <a:t>oxikodon</a:t>
            </a:r>
            <a:r>
              <a:rPr lang="sv-SE" sz="2400" dirty="0"/>
              <a:t>, följt av </a:t>
            </a:r>
            <a:r>
              <a:rPr lang="sv-SE" sz="2400" dirty="0" err="1"/>
              <a:t>zopiklon</a:t>
            </a:r>
            <a:r>
              <a:rPr lang="sv-SE" sz="2400" dirty="0"/>
              <a:t> och </a:t>
            </a:r>
            <a:r>
              <a:rPr lang="sv-SE" sz="2400" dirty="0" err="1"/>
              <a:t>buprenorfin</a:t>
            </a:r>
            <a:endParaRPr lang="sv-SE" sz="2400" dirty="0"/>
          </a:p>
          <a:p>
            <a:pPr marL="342900" indent="-342900">
              <a:buFont typeface="Arial" panose="020B0604020202020204" pitchFamily="34" charset="0"/>
              <a:buChar char="•"/>
            </a:pPr>
            <a:endParaRPr lang="sv-SE" sz="2400" dirty="0"/>
          </a:p>
          <a:p>
            <a:pPr marL="342900" indent="-342900">
              <a:buFont typeface="Arial" panose="020B0604020202020204" pitchFamily="34" charset="0"/>
              <a:buChar char="•"/>
            </a:pPr>
            <a:r>
              <a:rPr lang="sv-SE" sz="2400" dirty="0"/>
              <a:t>Vanligast förekommande är alltjämt </a:t>
            </a:r>
            <a:r>
              <a:rPr lang="sv-SE" sz="2400" dirty="0" err="1"/>
              <a:t>bensodiazepiner</a:t>
            </a:r>
            <a:r>
              <a:rPr lang="sv-SE" sz="2400" dirty="0"/>
              <a:t>, </a:t>
            </a:r>
            <a:r>
              <a:rPr lang="sv-SE" sz="2400" dirty="0" err="1"/>
              <a:t>opioider</a:t>
            </a:r>
            <a:r>
              <a:rPr lang="sv-SE" sz="2400" dirty="0"/>
              <a:t> och sömnmedel och där de två förstnämnda är vanliga vid förgiftningsdödsfall medan sömnmedel oftare förekommer vid självmord</a:t>
            </a:r>
          </a:p>
        </p:txBody>
      </p:sp>
      <p:sp>
        <p:nvSpPr>
          <p:cNvPr id="4" name="textruta 3">
            <a:extLst>
              <a:ext uri="{FF2B5EF4-FFF2-40B4-BE49-F238E27FC236}">
                <a16:creationId xmlns:a16="http://schemas.microsoft.com/office/drawing/2014/main" id="{F4B69412-E93A-EE1C-F60E-ECAFCD3F6717}"/>
              </a:ext>
            </a:extLst>
          </p:cNvPr>
          <p:cNvSpPr txBox="1"/>
          <p:nvPr/>
        </p:nvSpPr>
        <p:spPr>
          <a:xfrm>
            <a:off x="2563096" y="519002"/>
            <a:ext cx="7065808" cy="523220"/>
          </a:xfrm>
          <a:prstGeom prst="rect">
            <a:avLst/>
          </a:prstGeom>
          <a:noFill/>
        </p:spPr>
        <p:txBody>
          <a:bodyPr wrap="square">
            <a:spAutoFit/>
          </a:bodyPr>
          <a:lstStyle/>
          <a:p>
            <a:pPr algn="ctr"/>
            <a:r>
              <a:rPr lang="sv-SE" sz="2800" dirty="0"/>
              <a:t>Flest dödsfall kopplas till </a:t>
            </a:r>
            <a:r>
              <a:rPr lang="sv-SE" sz="2800" dirty="0" err="1"/>
              <a:t>oxikodon</a:t>
            </a:r>
            <a:endParaRPr lang="sv-SE" sz="2800" dirty="0"/>
          </a:p>
        </p:txBody>
      </p:sp>
    </p:spTree>
    <p:extLst>
      <p:ext uri="{BB962C8B-B14F-4D97-AF65-F5344CB8AC3E}">
        <p14:creationId xmlns:p14="http://schemas.microsoft.com/office/powerpoint/2010/main" val="1824513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6C2598D9-DEF8-6D66-0B4A-6051247848E0}"/>
              </a:ext>
            </a:extLst>
          </p:cNvPr>
          <p:cNvGraphicFramePr>
            <a:graphicFrameLocks noGrp="1"/>
          </p:cNvGraphicFramePr>
          <p:nvPr>
            <p:extLst>
              <p:ext uri="{D42A27DB-BD31-4B8C-83A1-F6EECF244321}">
                <p14:modId xmlns:p14="http://schemas.microsoft.com/office/powerpoint/2010/main" val="1214500730"/>
              </p:ext>
            </p:extLst>
          </p:nvPr>
        </p:nvGraphicFramePr>
        <p:xfrm>
          <a:off x="2512176" y="4846"/>
          <a:ext cx="5749506" cy="6853154"/>
        </p:xfrm>
        <a:graphic>
          <a:graphicData uri="http://schemas.openxmlformats.org/drawingml/2006/table">
            <a:tbl>
              <a:tblPr/>
              <a:tblGrid>
                <a:gridCol w="1394077">
                  <a:extLst>
                    <a:ext uri="{9D8B030D-6E8A-4147-A177-3AD203B41FA5}">
                      <a16:colId xmlns:a16="http://schemas.microsoft.com/office/drawing/2014/main" val="891226912"/>
                    </a:ext>
                  </a:extLst>
                </a:gridCol>
                <a:gridCol w="522425">
                  <a:extLst>
                    <a:ext uri="{9D8B030D-6E8A-4147-A177-3AD203B41FA5}">
                      <a16:colId xmlns:a16="http://schemas.microsoft.com/office/drawing/2014/main" val="2490865909"/>
                    </a:ext>
                  </a:extLst>
                </a:gridCol>
                <a:gridCol w="958251">
                  <a:extLst>
                    <a:ext uri="{9D8B030D-6E8A-4147-A177-3AD203B41FA5}">
                      <a16:colId xmlns:a16="http://schemas.microsoft.com/office/drawing/2014/main" val="3935698743"/>
                    </a:ext>
                  </a:extLst>
                </a:gridCol>
                <a:gridCol w="958251">
                  <a:extLst>
                    <a:ext uri="{9D8B030D-6E8A-4147-A177-3AD203B41FA5}">
                      <a16:colId xmlns:a16="http://schemas.microsoft.com/office/drawing/2014/main" val="3733724774"/>
                    </a:ext>
                  </a:extLst>
                </a:gridCol>
                <a:gridCol w="958251">
                  <a:extLst>
                    <a:ext uri="{9D8B030D-6E8A-4147-A177-3AD203B41FA5}">
                      <a16:colId xmlns:a16="http://schemas.microsoft.com/office/drawing/2014/main" val="3066422748"/>
                    </a:ext>
                  </a:extLst>
                </a:gridCol>
                <a:gridCol w="958251">
                  <a:extLst>
                    <a:ext uri="{9D8B030D-6E8A-4147-A177-3AD203B41FA5}">
                      <a16:colId xmlns:a16="http://schemas.microsoft.com/office/drawing/2014/main" val="4056997555"/>
                    </a:ext>
                  </a:extLst>
                </a:gridCol>
              </a:tblGrid>
              <a:tr h="298722">
                <a:tc>
                  <a:txBody>
                    <a:bodyPr/>
                    <a:lstStyle/>
                    <a:p>
                      <a:pPr algn="l" fontAlgn="ctr" latinLnBrk="0">
                        <a:buNone/>
                      </a:pPr>
                      <a:r>
                        <a:rPr lang="sv-SE" sz="1050" b="1" dirty="0">
                          <a:solidFill>
                            <a:srgbClr val="FFFFFF"/>
                          </a:solidFill>
                          <a:effectLst/>
                        </a:rPr>
                        <a:t>Dödsår</a:t>
                      </a:r>
                    </a:p>
                  </a:txBody>
                  <a:tcPr marL="14666" marR="14666" marT="14666" marB="11000" anchor="ctr">
                    <a:lnL>
                      <a:noFill/>
                    </a:lnL>
                    <a:lnR>
                      <a:noFill/>
                    </a:lnR>
                    <a:lnT>
                      <a:noFill/>
                    </a:lnT>
                    <a:lnB w="6096" cap="flat" cmpd="sng" algn="ctr">
                      <a:solidFill>
                        <a:srgbClr val="3006FF"/>
                      </a:solidFill>
                      <a:prstDash val="solid"/>
                      <a:round/>
                      <a:headEnd type="none" w="med" len="med"/>
                      <a:tailEnd type="none" w="med" len="med"/>
                    </a:lnB>
                    <a:solidFill>
                      <a:srgbClr val="0B5B98"/>
                    </a:solidFill>
                  </a:tcPr>
                </a:tc>
                <a:tc>
                  <a:txBody>
                    <a:bodyPr/>
                    <a:lstStyle/>
                    <a:p>
                      <a:pPr algn="l" fontAlgn="ctr" latinLnBrk="0">
                        <a:buNone/>
                      </a:pPr>
                      <a:r>
                        <a:rPr lang="sv-SE" sz="1050" b="1">
                          <a:solidFill>
                            <a:srgbClr val="FFFFFF"/>
                          </a:solidFill>
                          <a:effectLst/>
                        </a:rPr>
                        <a:t>2021</a:t>
                      </a:r>
                    </a:p>
                  </a:txBody>
                  <a:tcPr marL="14666" marR="14666" marT="14666" marB="11000" anchor="ctr">
                    <a:lnL>
                      <a:noFill/>
                    </a:lnL>
                    <a:lnR>
                      <a:noFill/>
                    </a:lnR>
                    <a:lnT>
                      <a:noFill/>
                    </a:lnT>
                    <a:lnB w="6096" cap="flat" cmpd="sng" algn="ctr">
                      <a:solidFill>
                        <a:srgbClr val="80EB9C"/>
                      </a:solidFill>
                      <a:prstDash val="solid"/>
                      <a:round/>
                      <a:headEnd type="none" w="med" len="med"/>
                      <a:tailEnd type="none" w="med" len="med"/>
                    </a:lnB>
                    <a:solidFill>
                      <a:srgbClr val="0B5B98"/>
                    </a:solidFill>
                  </a:tcPr>
                </a:tc>
                <a:tc>
                  <a:txBody>
                    <a:bodyPr/>
                    <a:lstStyle/>
                    <a:p>
                      <a:pPr algn="l" fontAlgn="ctr" latinLnBrk="0">
                        <a:buNone/>
                      </a:pPr>
                      <a:r>
                        <a:rPr lang="sv-SE" sz="1050" b="1">
                          <a:solidFill>
                            <a:srgbClr val="FFFFFF"/>
                          </a:solidFill>
                          <a:effectLst/>
                        </a:rPr>
                        <a:t>2022</a:t>
                      </a:r>
                    </a:p>
                  </a:txBody>
                  <a:tcPr marL="14666" marR="14666" marT="14666" marB="11000" anchor="ctr">
                    <a:lnL>
                      <a:noFill/>
                    </a:lnL>
                    <a:lnR>
                      <a:noFill/>
                    </a:lnR>
                    <a:lnT>
                      <a:noFill/>
                    </a:lnT>
                    <a:lnB w="6096" cap="flat" cmpd="sng" algn="ctr">
                      <a:solidFill>
                        <a:srgbClr val="C03776"/>
                      </a:solidFill>
                      <a:prstDash val="solid"/>
                      <a:round/>
                      <a:headEnd type="none" w="med" len="med"/>
                      <a:tailEnd type="none" w="med" len="med"/>
                    </a:lnB>
                    <a:solidFill>
                      <a:srgbClr val="0B5B98"/>
                    </a:solidFill>
                  </a:tcPr>
                </a:tc>
                <a:tc>
                  <a:txBody>
                    <a:bodyPr/>
                    <a:lstStyle/>
                    <a:p>
                      <a:pPr algn="l" fontAlgn="ctr" latinLnBrk="0">
                        <a:buNone/>
                      </a:pPr>
                      <a:r>
                        <a:rPr lang="sv-SE" sz="1050" b="1">
                          <a:solidFill>
                            <a:srgbClr val="FFFFFF"/>
                          </a:solidFill>
                          <a:effectLst/>
                        </a:rPr>
                        <a:t>2023</a:t>
                      </a:r>
                    </a:p>
                  </a:txBody>
                  <a:tcPr marL="14666" marR="14666" marT="14666" marB="11000" anchor="ctr">
                    <a:lnL>
                      <a:noFill/>
                    </a:lnL>
                    <a:lnR>
                      <a:noFill/>
                    </a:lnR>
                    <a:lnT>
                      <a:noFill/>
                    </a:lnT>
                    <a:lnB w="6096" cap="flat" cmpd="sng" algn="ctr">
                      <a:solidFill>
                        <a:srgbClr val="905EC5"/>
                      </a:solidFill>
                      <a:prstDash val="solid"/>
                      <a:round/>
                      <a:headEnd type="none" w="med" len="med"/>
                      <a:tailEnd type="none" w="med" len="med"/>
                    </a:lnB>
                    <a:solidFill>
                      <a:srgbClr val="0B5B98"/>
                    </a:solidFill>
                  </a:tcPr>
                </a:tc>
                <a:tc>
                  <a:txBody>
                    <a:bodyPr/>
                    <a:lstStyle/>
                    <a:p>
                      <a:pPr algn="l" fontAlgn="ctr" latinLnBrk="0">
                        <a:buNone/>
                      </a:pPr>
                      <a:r>
                        <a:rPr lang="sv-SE" sz="1050" b="1">
                          <a:solidFill>
                            <a:srgbClr val="FFFFFF"/>
                          </a:solidFill>
                          <a:effectLst/>
                        </a:rPr>
                        <a:t>2024</a:t>
                      </a:r>
                    </a:p>
                  </a:txBody>
                  <a:tcPr marL="14666" marR="14666" marT="14666" marB="11000" anchor="ctr">
                    <a:lnL>
                      <a:noFill/>
                    </a:lnL>
                    <a:lnR>
                      <a:noFill/>
                    </a:lnR>
                    <a:lnT>
                      <a:noFill/>
                    </a:lnT>
                    <a:lnB w="6096" cap="flat" cmpd="sng" algn="ctr">
                      <a:solidFill>
                        <a:srgbClr val="B008FF"/>
                      </a:solidFill>
                      <a:prstDash val="solid"/>
                      <a:round/>
                      <a:headEnd type="none" w="med" len="med"/>
                      <a:tailEnd type="none" w="med" len="med"/>
                    </a:lnB>
                    <a:solidFill>
                      <a:srgbClr val="0B5B98"/>
                    </a:solidFill>
                  </a:tcPr>
                </a:tc>
                <a:tc>
                  <a:txBody>
                    <a:bodyPr/>
                    <a:lstStyle/>
                    <a:p>
                      <a:pPr algn="l" fontAlgn="ctr" latinLnBrk="0">
                        <a:buNone/>
                      </a:pPr>
                      <a:r>
                        <a:rPr lang="sv-SE" sz="1050" b="1">
                          <a:solidFill>
                            <a:srgbClr val="FFFFFF"/>
                          </a:solidFill>
                          <a:effectLst/>
                        </a:rPr>
                        <a:t>2025***</a:t>
                      </a:r>
                    </a:p>
                  </a:txBody>
                  <a:tcPr marL="14666" marR="14666" marT="14666" marB="11000" anchor="ctr">
                    <a:lnL>
                      <a:noFill/>
                    </a:lnL>
                    <a:lnR>
                      <a:noFill/>
                    </a:lnR>
                    <a:lnT>
                      <a:noFill/>
                    </a:lnT>
                    <a:lnB w="6096" cap="flat" cmpd="sng" algn="ctr">
                      <a:solidFill>
                        <a:srgbClr val="B008FF"/>
                      </a:solidFill>
                      <a:prstDash val="solid"/>
                      <a:round/>
                      <a:headEnd type="none" w="med" len="med"/>
                      <a:tailEnd type="none" w="med" len="med"/>
                    </a:lnB>
                    <a:solidFill>
                      <a:srgbClr val="0B5B98"/>
                    </a:solidFill>
                  </a:tcPr>
                </a:tc>
                <a:extLst>
                  <a:ext uri="{0D108BD9-81ED-4DB2-BD59-A6C34878D82A}">
                    <a16:rowId xmlns:a16="http://schemas.microsoft.com/office/drawing/2014/main" val="525682927"/>
                  </a:ext>
                </a:extLst>
              </a:tr>
              <a:tr h="449696">
                <a:tc>
                  <a:txBody>
                    <a:bodyPr/>
                    <a:lstStyle/>
                    <a:p>
                      <a:pPr algn="l" fontAlgn="t">
                        <a:buNone/>
                      </a:pPr>
                      <a:r>
                        <a:rPr lang="sv-SE" sz="1050">
                          <a:solidFill>
                            <a:srgbClr val="111111"/>
                          </a:solidFill>
                          <a:effectLst/>
                        </a:rPr>
                        <a:t>Rättsmedicinska obduktioner **</a:t>
                      </a:r>
                    </a:p>
                  </a:txBody>
                  <a:tcPr marL="14666" marR="14666" marT="14666" marB="11000">
                    <a:lnL>
                      <a:noFill/>
                    </a:lnL>
                    <a:lnR>
                      <a:noFill/>
                    </a:lnR>
                    <a:lnT w="6096" cap="flat" cmpd="sng" algn="ctr">
                      <a:solidFill>
                        <a:srgbClr val="3006FF"/>
                      </a:solidFill>
                      <a:prstDash val="solid"/>
                      <a:round/>
                      <a:headEnd type="none" w="med" len="med"/>
                      <a:tailEnd type="none" w="med" len="med"/>
                    </a:lnT>
                    <a:lnB w="6096" cap="flat" cmpd="sng" algn="ctr">
                      <a:solidFill>
                        <a:srgbClr val="700318"/>
                      </a:solidFill>
                      <a:prstDash val="solid"/>
                      <a:round/>
                      <a:headEnd type="none" w="med" len="med"/>
                      <a:tailEnd type="none" w="med" len="med"/>
                    </a:lnB>
                    <a:noFill/>
                  </a:tcPr>
                </a:tc>
                <a:tc>
                  <a:txBody>
                    <a:bodyPr/>
                    <a:lstStyle/>
                    <a:p>
                      <a:pPr algn="l" fontAlgn="t">
                        <a:buNone/>
                      </a:pPr>
                      <a:r>
                        <a:rPr lang="sv-SE" sz="1050">
                          <a:solidFill>
                            <a:srgbClr val="111111"/>
                          </a:solidFill>
                          <a:effectLst/>
                        </a:rPr>
                        <a:t>5804</a:t>
                      </a:r>
                    </a:p>
                  </a:txBody>
                  <a:tcPr marL="14666" marR="14666" marT="14666" marB="11000">
                    <a:lnL>
                      <a:noFill/>
                    </a:lnL>
                    <a:lnR>
                      <a:noFill/>
                    </a:lnR>
                    <a:lnT w="6096" cap="flat" cmpd="sng" algn="ctr">
                      <a:solidFill>
                        <a:srgbClr val="80EB9C"/>
                      </a:solidFill>
                      <a:prstDash val="solid"/>
                      <a:round/>
                      <a:headEnd type="none" w="med" len="med"/>
                      <a:tailEnd type="none" w="med" len="med"/>
                    </a:lnT>
                    <a:lnB w="6096" cap="flat" cmpd="sng" algn="ctr">
                      <a:solidFill>
                        <a:srgbClr val="30B9B4"/>
                      </a:solidFill>
                      <a:prstDash val="solid"/>
                      <a:round/>
                      <a:headEnd type="none" w="med" len="med"/>
                      <a:tailEnd type="none" w="med" len="med"/>
                    </a:lnB>
                    <a:noFill/>
                  </a:tcPr>
                </a:tc>
                <a:tc>
                  <a:txBody>
                    <a:bodyPr/>
                    <a:lstStyle/>
                    <a:p>
                      <a:pPr algn="l" fontAlgn="t">
                        <a:buNone/>
                      </a:pPr>
                      <a:r>
                        <a:rPr lang="sv-SE" sz="1050">
                          <a:solidFill>
                            <a:srgbClr val="111111"/>
                          </a:solidFill>
                          <a:effectLst/>
                        </a:rPr>
                        <a:t>5918</a:t>
                      </a:r>
                    </a:p>
                  </a:txBody>
                  <a:tcPr marL="14666" marR="14666" marT="14666" marB="11000">
                    <a:lnL>
                      <a:noFill/>
                    </a:lnL>
                    <a:lnR>
                      <a:noFill/>
                    </a:lnR>
                    <a:lnT w="6096" cap="flat" cmpd="sng" algn="ctr">
                      <a:solidFill>
                        <a:srgbClr val="C03776"/>
                      </a:solidFill>
                      <a:prstDash val="solid"/>
                      <a:round/>
                      <a:headEnd type="none" w="med" len="med"/>
                      <a:tailEnd type="none" w="med" len="med"/>
                    </a:lnT>
                    <a:lnB w="6096" cap="flat" cmpd="sng" algn="ctr">
                      <a:solidFill>
                        <a:srgbClr val="30C1B4"/>
                      </a:solidFill>
                      <a:prstDash val="solid"/>
                      <a:round/>
                      <a:headEnd type="none" w="med" len="med"/>
                      <a:tailEnd type="none" w="med" len="med"/>
                    </a:lnB>
                    <a:noFill/>
                  </a:tcPr>
                </a:tc>
                <a:tc>
                  <a:txBody>
                    <a:bodyPr/>
                    <a:lstStyle/>
                    <a:p>
                      <a:pPr algn="l" fontAlgn="t">
                        <a:buNone/>
                      </a:pPr>
                      <a:r>
                        <a:rPr lang="sv-SE" sz="1050">
                          <a:solidFill>
                            <a:srgbClr val="111111"/>
                          </a:solidFill>
                          <a:effectLst/>
                        </a:rPr>
                        <a:t>5978</a:t>
                      </a:r>
                    </a:p>
                  </a:txBody>
                  <a:tcPr marL="14666" marR="14666" marT="14666" marB="11000">
                    <a:lnL>
                      <a:noFill/>
                    </a:lnL>
                    <a:lnR>
                      <a:noFill/>
                    </a:lnR>
                    <a:lnT w="6096" cap="flat" cmpd="sng" algn="ctr">
                      <a:solidFill>
                        <a:srgbClr val="905EC5"/>
                      </a:solidFill>
                      <a:prstDash val="solid"/>
                      <a:round/>
                      <a:headEnd type="none" w="med" len="med"/>
                      <a:tailEnd type="none" w="med" len="med"/>
                    </a:lnT>
                    <a:lnB w="6096" cap="flat" cmpd="sng" algn="ctr">
                      <a:solidFill>
                        <a:srgbClr val="70C6B4"/>
                      </a:solidFill>
                      <a:prstDash val="solid"/>
                      <a:round/>
                      <a:headEnd type="none" w="med" len="med"/>
                      <a:tailEnd type="none" w="med" len="med"/>
                    </a:lnB>
                    <a:noFill/>
                  </a:tcPr>
                </a:tc>
                <a:tc>
                  <a:txBody>
                    <a:bodyPr/>
                    <a:lstStyle/>
                    <a:p>
                      <a:pPr algn="l" fontAlgn="t">
                        <a:buNone/>
                      </a:pPr>
                      <a:r>
                        <a:rPr lang="sv-SE" sz="1050">
                          <a:solidFill>
                            <a:srgbClr val="111111"/>
                          </a:solidFill>
                          <a:effectLst/>
                        </a:rPr>
                        <a:t>5377</a:t>
                      </a:r>
                    </a:p>
                  </a:txBody>
                  <a:tcPr marL="14666" marR="14666" marT="14666" marB="11000">
                    <a:lnL>
                      <a:noFill/>
                    </a:lnL>
                    <a:lnR>
                      <a:noFill/>
                    </a:lnR>
                    <a:lnT w="6096" cap="flat" cmpd="sng" algn="ctr">
                      <a:solidFill>
                        <a:srgbClr val="B008FF"/>
                      </a:solidFill>
                      <a:prstDash val="solid"/>
                      <a:round/>
                      <a:headEnd type="none" w="med" len="med"/>
                      <a:tailEnd type="none" w="med" len="med"/>
                    </a:lnT>
                    <a:lnB w="6096" cap="flat" cmpd="sng" algn="ctr">
                      <a:solidFill>
                        <a:srgbClr val="70BAB4"/>
                      </a:solidFill>
                      <a:prstDash val="solid"/>
                      <a:round/>
                      <a:headEnd type="none" w="med" len="med"/>
                      <a:tailEnd type="none" w="med" len="med"/>
                    </a:lnB>
                    <a:noFill/>
                  </a:tcPr>
                </a:tc>
                <a:tc>
                  <a:txBody>
                    <a:bodyPr/>
                    <a:lstStyle/>
                    <a:p>
                      <a:pPr algn="l" fontAlgn="t">
                        <a:buNone/>
                      </a:pPr>
                      <a:r>
                        <a:rPr lang="sv-SE" sz="1050">
                          <a:solidFill>
                            <a:srgbClr val="111111"/>
                          </a:solidFill>
                          <a:effectLst/>
                        </a:rPr>
                        <a:t>5130</a:t>
                      </a:r>
                    </a:p>
                  </a:txBody>
                  <a:tcPr marL="14666" marR="14666" marT="14666" marB="11000">
                    <a:lnL>
                      <a:noFill/>
                    </a:lnL>
                    <a:lnR>
                      <a:noFill/>
                    </a:lnR>
                    <a:lnT w="6096" cap="flat" cmpd="sng" algn="ctr">
                      <a:solidFill>
                        <a:srgbClr val="B008FF"/>
                      </a:solidFill>
                      <a:prstDash val="solid"/>
                      <a:round/>
                      <a:headEnd type="none" w="med" len="med"/>
                      <a:tailEnd type="none" w="med" len="med"/>
                    </a:lnT>
                    <a:lnB w="6096" cap="flat" cmpd="sng" algn="ctr">
                      <a:solidFill>
                        <a:srgbClr val="70CDB4"/>
                      </a:solidFill>
                      <a:prstDash val="solid"/>
                      <a:round/>
                      <a:headEnd type="none" w="med" len="med"/>
                      <a:tailEnd type="none" w="med" len="med"/>
                    </a:lnB>
                    <a:noFill/>
                  </a:tcPr>
                </a:tc>
                <a:extLst>
                  <a:ext uri="{0D108BD9-81ED-4DB2-BD59-A6C34878D82A}">
                    <a16:rowId xmlns:a16="http://schemas.microsoft.com/office/drawing/2014/main" val="3604998482"/>
                  </a:ext>
                </a:extLst>
              </a:tr>
              <a:tr h="449696">
                <a:tc>
                  <a:txBody>
                    <a:bodyPr/>
                    <a:lstStyle/>
                    <a:p>
                      <a:pPr algn="l" fontAlgn="t">
                        <a:buNone/>
                      </a:pPr>
                      <a:r>
                        <a:rPr lang="sv-SE" sz="1050" b="1" dirty="0">
                          <a:solidFill>
                            <a:srgbClr val="111111"/>
                          </a:solidFill>
                          <a:effectLst/>
                        </a:rPr>
                        <a:t>Förgiftningar</a:t>
                      </a:r>
                      <a:r>
                        <a:rPr lang="sv-SE" sz="1050" dirty="0">
                          <a:solidFill>
                            <a:srgbClr val="111111"/>
                          </a:solidFill>
                          <a:effectLst/>
                        </a:rPr>
                        <a:t> (läkemedel/droger)</a:t>
                      </a:r>
                    </a:p>
                  </a:txBody>
                  <a:tcPr marL="14666" marR="14666" marT="14666" marB="11000">
                    <a:lnL>
                      <a:noFill/>
                    </a:lnL>
                    <a:lnR>
                      <a:noFill/>
                    </a:lnR>
                    <a:lnT w="6096" cap="flat" cmpd="sng" algn="ctr">
                      <a:solidFill>
                        <a:srgbClr val="700318"/>
                      </a:solidFill>
                      <a:prstDash val="solid"/>
                      <a:round/>
                      <a:headEnd type="none" w="med" len="med"/>
                      <a:tailEnd type="none" w="med" len="med"/>
                    </a:lnT>
                    <a:lnB w="6096" cap="flat" cmpd="sng" algn="ctr">
                      <a:solidFill>
                        <a:srgbClr val="F0D5B4"/>
                      </a:solidFill>
                      <a:prstDash val="solid"/>
                      <a:round/>
                      <a:headEnd type="none" w="med" len="med"/>
                      <a:tailEnd type="none" w="med" len="med"/>
                    </a:lnB>
                    <a:noFill/>
                  </a:tcPr>
                </a:tc>
                <a:tc>
                  <a:txBody>
                    <a:bodyPr/>
                    <a:lstStyle/>
                    <a:p>
                      <a:pPr algn="l" fontAlgn="t">
                        <a:buNone/>
                      </a:pPr>
                      <a:r>
                        <a:rPr lang="sv-SE" sz="1400" b="1" dirty="0">
                          <a:solidFill>
                            <a:srgbClr val="111111"/>
                          </a:solidFill>
                          <a:effectLst/>
                        </a:rPr>
                        <a:t>723</a:t>
                      </a:r>
                    </a:p>
                  </a:txBody>
                  <a:tcPr marL="14666" marR="14666" marT="14666" marB="11000">
                    <a:lnL>
                      <a:noFill/>
                    </a:lnL>
                    <a:lnR>
                      <a:noFill/>
                    </a:lnR>
                    <a:lnT w="6096" cap="flat" cmpd="sng" algn="ctr">
                      <a:solidFill>
                        <a:srgbClr val="30B9B4"/>
                      </a:solidFill>
                      <a:prstDash val="solid"/>
                      <a:round/>
                      <a:headEnd type="none" w="med" len="med"/>
                      <a:tailEnd type="none" w="med" len="med"/>
                    </a:lnT>
                    <a:lnB w="6096" cap="flat" cmpd="sng" algn="ctr">
                      <a:solidFill>
                        <a:srgbClr val="30D3B4"/>
                      </a:solidFill>
                      <a:prstDash val="solid"/>
                      <a:round/>
                      <a:headEnd type="none" w="med" len="med"/>
                      <a:tailEnd type="none" w="med" len="med"/>
                    </a:lnB>
                    <a:noFill/>
                  </a:tcPr>
                </a:tc>
                <a:tc>
                  <a:txBody>
                    <a:bodyPr/>
                    <a:lstStyle/>
                    <a:p>
                      <a:pPr algn="l" fontAlgn="t">
                        <a:buNone/>
                      </a:pPr>
                      <a:r>
                        <a:rPr lang="sv-SE" sz="1400" b="1" dirty="0">
                          <a:solidFill>
                            <a:srgbClr val="111111"/>
                          </a:solidFill>
                          <a:effectLst/>
                        </a:rPr>
                        <a:t>815</a:t>
                      </a:r>
                    </a:p>
                  </a:txBody>
                  <a:tcPr marL="14666" marR="14666" marT="14666" marB="11000">
                    <a:lnL>
                      <a:noFill/>
                    </a:lnL>
                    <a:lnR>
                      <a:noFill/>
                    </a:lnR>
                    <a:lnT w="6096" cap="flat" cmpd="sng" algn="ctr">
                      <a:solidFill>
                        <a:srgbClr val="30C1B4"/>
                      </a:solidFill>
                      <a:prstDash val="solid"/>
                      <a:round/>
                      <a:headEnd type="none" w="med" len="med"/>
                      <a:tailEnd type="none" w="med" len="med"/>
                    </a:lnT>
                    <a:lnB w="6096" cap="flat" cmpd="sng" algn="ctr">
                      <a:solidFill>
                        <a:srgbClr val="F0D7B4"/>
                      </a:solidFill>
                      <a:prstDash val="solid"/>
                      <a:round/>
                      <a:headEnd type="none" w="med" len="med"/>
                      <a:tailEnd type="none" w="med" len="med"/>
                    </a:lnB>
                    <a:noFill/>
                  </a:tcPr>
                </a:tc>
                <a:tc>
                  <a:txBody>
                    <a:bodyPr/>
                    <a:lstStyle/>
                    <a:p>
                      <a:pPr algn="l" fontAlgn="t">
                        <a:buNone/>
                      </a:pPr>
                      <a:r>
                        <a:rPr lang="sv-SE" sz="1400" b="1" dirty="0">
                          <a:solidFill>
                            <a:srgbClr val="111111"/>
                          </a:solidFill>
                          <a:effectLst/>
                        </a:rPr>
                        <a:t>782</a:t>
                      </a:r>
                    </a:p>
                  </a:txBody>
                  <a:tcPr marL="14666" marR="14666" marT="14666" marB="11000">
                    <a:lnL>
                      <a:noFill/>
                    </a:lnL>
                    <a:lnR>
                      <a:noFill/>
                    </a:lnR>
                    <a:lnT w="6096" cap="flat" cmpd="sng" algn="ctr">
                      <a:solidFill>
                        <a:srgbClr val="70C6B4"/>
                      </a:solidFill>
                      <a:prstDash val="solid"/>
                      <a:round/>
                      <a:headEnd type="none" w="med" len="med"/>
                      <a:tailEnd type="none" w="med" len="med"/>
                    </a:lnT>
                    <a:lnB w="6096" cap="flat" cmpd="sng" algn="ctr">
                      <a:solidFill>
                        <a:srgbClr val="70A8B4"/>
                      </a:solidFill>
                      <a:prstDash val="solid"/>
                      <a:round/>
                      <a:headEnd type="none" w="med" len="med"/>
                      <a:tailEnd type="none" w="med" len="med"/>
                    </a:lnB>
                    <a:noFill/>
                  </a:tcPr>
                </a:tc>
                <a:tc>
                  <a:txBody>
                    <a:bodyPr/>
                    <a:lstStyle/>
                    <a:p>
                      <a:pPr algn="l" fontAlgn="t">
                        <a:buNone/>
                      </a:pPr>
                      <a:r>
                        <a:rPr lang="sv-SE" sz="1400" b="1" dirty="0">
                          <a:solidFill>
                            <a:srgbClr val="111111"/>
                          </a:solidFill>
                          <a:effectLst/>
                        </a:rPr>
                        <a:t>688</a:t>
                      </a:r>
                    </a:p>
                  </a:txBody>
                  <a:tcPr marL="14666" marR="14666" marT="14666" marB="11000">
                    <a:lnL>
                      <a:noFill/>
                    </a:lnL>
                    <a:lnR>
                      <a:noFill/>
                    </a:lnR>
                    <a:lnT w="6096" cap="flat" cmpd="sng" algn="ctr">
                      <a:solidFill>
                        <a:srgbClr val="70BAB4"/>
                      </a:solidFill>
                      <a:prstDash val="solid"/>
                      <a:round/>
                      <a:headEnd type="none" w="med" len="med"/>
                      <a:tailEnd type="none" w="med" len="med"/>
                    </a:lnT>
                    <a:lnB w="6096" cap="flat" cmpd="sng" algn="ctr">
                      <a:solidFill>
                        <a:srgbClr val="F0A7B4"/>
                      </a:solidFill>
                      <a:prstDash val="solid"/>
                      <a:round/>
                      <a:headEnd type="none" w="med" len="med"/>
                      <a:tailEnd type="none" w="med" len="med"/>
                    </a:lnB>
                    <a:noFill/>
                  </a:tcPr>
                </a:tc>
                <a:tc>
                  <a:txBody>
                    <a:bodyPr/>
                    <a:lstStyle/>
                    <a:p>
                      <a:pPr algn="l" fontAlgn="t">
                        <a:buNone/>
                      </a:pPr>
                      <a:r>
                        <a:rPr lang="sv-SE" sz="1400" b="1" dirty="0">
                          <a:solidFill>
                            <a:srgbClr val="111111"/>
                          </a:solidFill>
                          <a:effectLst/>
                        </a:rPr>
                        <a:t>591</a:t>
                      </a:r>
                    </a:p>
                  </a:txBody>
                  <a:tcPr marL="14666" marR="14666" marT="14666" marB="11000">
                    <a:lnL>
                      <a:noFill/>
                    </a:lnL>
                    <a:lnR>
                      <a:noFill/>
                    </a:lnR>
                    <a:lnT w="6096" cap="flat" cmpd="sng" algn="ctr">
                      <a:solidFill>
                        <a:srgbClr val="70CDB4"/>
                      </a:solidFill>
                      <a:prstDash val="solid"/>
                      <a:round/>
                      <a:headEnd type="none" w="med" len="med"/>
                      <a:tailEnd type="none" w="med" len="med"/>
                    </a:lnT>
                    <a:lnB w="6096" cap="flat" cmpd="sng" algn="ctr">
                      <a:solidFill>
                        <a:srgbClr val="309BB4"/>
                      </a:solidFill>
                      <a:prstDash val="solid"/>
                      <a:round/>
                      <a:headEnd type="none" w="med" len="med"/>
                      <a:tailEnd type="none" w="med" len="med"/>
                    </a:lnB>
                    <a:noFill/>
                  </a:tcPr>
                </a:tc>
                <a:extLst>
                  <a:ext uri="{0D108BD9-81ED-4DB2-BD59-A6C34878D82A}">
                    <a16:rowId xmlns:a16="http://schemas.microsoft.com/office/drawing/2014/main" val="228765612"/>
                  </a:ext>
                </a:extLst>
              </a:tr>
              <a:tr h="142308">
                <a:tc>
                  <a:txBody>
                    <a:bodyPr/>
                    <a:lstStyle/>
                    <a:p>
                      <a:pPr algn="l" fontAlgn="t">
                        <a:buNone/>
                      </a:pPr>
                      <a:r>
                        <a:rPr lang="sv-SE" sz="1050" dirty="0" err="1">
                          <a:solidFill>
                            <a:srgbClr val="111111"/>
                          </a:solidFill>
                          <a:effectLst/>
                        </a:rPr>
                        <a:t>Oxikodon</a:t>
                      </a:r>
                      <a:endParaRPr lang="sv-SE" sz="1050" dirty="0">
                        <a:solidFill>
                          <a:srgbClr val="111111"/>
                        </a:solidFill>
                        <a:effectLst/>
                      </a:endParaRPr>
                    </a:p>
                  </a:txBody>
                  <a:tcPr marL="14666" marR="14666" marT="14666" marB="11000">
                    <a:lnL>
                      <a:noFill/>
                    </a:lnL>
                    <a:lnR>
                      <a:noFill/>
                    </a:lnR>
                    <a:lnT w="6096" cap="flat" cmpd="sng" algn="ctr">
                      <a:solidFill>
                        <a:srgbClr val="F0D5B4"/>
                      </a:solidFill>
                      <a:prstDash val="solid"/>
                      <a:round/>
                      <a:headEnd type="none" w="med" len="med"/>
                      <a:tailEnd type="none" w="med" len="med"/>
                    </a:lnT>
                    <a:lnB w="6096" cap="flat" cmpd="sng" algn="ctr">
                      <a:solidFill>
                        <a:srgbClr val="309BB4"/>
                      </a:solidFill>
                      <a:prstDash val="solid"/>
                      <a:round/>
                      <a:headEnd type="none" w="med" len="med"/>
                      <a:tailEnd type="none" w="med" len="med"/>
                    </a:lnB>
                    <a:noFill/>
                  </a:tcPr>
                </a:tc>
                <a:tc>
                  <a:txBody>
                    <a:bodyPr/>
                    <a:lstStyle/>
                    <a:p>
                      <a:pPr algn="l" fontAlgn="t">
                        <a:buNone/>
                      </a:pPr>
                      <a:r>
                        <a:rPr lang="sv-SE" sz="1050">
                          <a:solidFill>
                            <a:srgbClr val="111111"/>
                          </a:solidFill>
                          <a:effectLst/>
                        </a:rPr>
                        <a:t>100</a:t>
                      </a:r>
                    </a:p>
                  </a:txBody>
                  <a:tcPr marL="14666" marR="14666" marT="14666" marB="11000">
                    <a:lnL>
                      <a:noFill/>
                    </a:lnL>
                    <a:lnR>
                      <a:noFill/>
                    </a:lnR>
                    <a:lnT w="6096" cap="flat" cmpd="sng" algn="ctr">
                      <a:solidFill>
                        <a:srgbClr val="30D3B4"/>
                      </a:solidFill>
                      <a:prstDash val="solid"/>
                      <a:round/>
                      <a:headEnd type="none" w="med" len="med"/>
                      <a:tailEnd type="none" w="med" len="med"/>
                    </a:lnT>
                    <a:lnB w="6096" cap="flat" cmpd="sng" algn="ctr">
                      <a:solidFill>
                        <a:srgbClr val="B0B6B4"/>
                      </a:solidFill>
                      <a:prstDash val="solid"/>
                      <a:round/>
                      <a:headEnd type="none" w="med" len="med"/>
                      <a:tailEnd type="none" w="med" len="med"/>
                    </a:lnB>
                    <a:noFill/>
                  </a:tcPr>
                </a:tc>
                <a:tc>
                  <a:txBody>
                    <a:bodyPr/>
                    <a:lstStyle/>
                    <a:p>
                      <a:pPr algn="l" fontAlgn="t">
                        <a:buNone/>
                      </a:pPr>
                      <a:r>
                        <a:rPr lang="sv-SE" sz="1050">
                          <a:solidFill>
                            <a:srgbClr val="111111"/>
                          </a:solidFill>
                          <a:effectLst/>
                        </a:rPr>
                        <a:t>108</a:t>
                      </a:r>
                    </a:p>
                  </a:txBody>
                  <a:tcPr marL="14666" marR="14666" marT="14666" marB="11000">
                    <a:lnL>
                      <a:noFill/>
                    </a:lnL>
                    <a:lnR>
                      <a:noFill/>
                    </a:lnR>
                    <a:lnT w="6096" cap="flat" cmpd="sng" algn="ctr">
                      <a:solidFill>
                        <a:srgbClr val="F0D7B4"/>
                      </a:solidFill>
                      <a:prstDash val="solid"/>
                      <a:round/>
                      <a:headEnd type="none" w="med" len="med"/>
                      <a:tailEnd type="none" w="med" len="med"/>
                    </a:lnT>
                    <a:lnB w="6096" cap="flat" cmpd="sng" algn="ctr">
                      <a:solidFill>
                        <a:srgbClr val="F0B0B4"/>
                      </a:solidFill>
                      <a:prstDash val="solid"/>
                      <a:round/>
                      <a:headEnd type="none" w="med" len="med"/>
                      <a:tailEnd type="none" w="med" len="med"/>
                    </a:lnB>
                    <a:noFill/>
                  </a:tcPr>
                </a:tc>
                <a:tc>
                  <a:txBody>
                    <a:bodyPr/>
                    <a:lstStyle/>
                    <a:p>
                      <a:pPr algn="l" fontAlgn="t">
                        <a:buNone/>
                      </a:pPr>
                      <a:r>
                        <a:rPr lang="sv-SE" sz="1050">
                          <a:solidFill>
                            <a:srgbClr val="111111"/>
                          </a:solidFill>
                          <a:effectLst/>
                        </a:rPr>
                        <a:t>96</a:t>
                      </a:r>
                    </a:p>
                  </a:txBody>
                  <a:tcPr marL="14666" marR="14666" marT="14666" marB="11000">
                    <a:lnL>
                      <a:noFill/>
                    </a:lnL>
                    <a:lnR>
                      <a:noFill/>
                    </a:lnR>
                    <a:lnT w="6096" cap="flat" cmpd="sng" algn="ctr">
                      <a:solidFill>
                        <a:srgbClr val="70A8B4"/>
                      </a:solidFill>
                      <a:prstDash val="solid"/>
                      <a:round/>
                      <a:headEnd type="none" w="med" len="med"/>
                      <a:tailEnd type="none" w="med" len="med"/>
                    </a:lnT>
                    <a:lnB w="6096" cap="flat" cmpd="sng" algn="ctr">
                      <a:solidFill>
                        <a:srgbClr val="70B2B4"/>
                      </a:solidFill>
                      <a:prstDash val="solid"/>
                      <a:round/>
                      <a:headEnd type="none" w="med" len="med"/>
                      <a:tailEnd type="none" w="med" len="med"/>
                    </a:lnB>
                    <a:noFill/>
                  </a:tcPr>
                </a:tc>
                <a:tc>
                  <a:txBody>
                    <a:bodyPr/>
                    <a:lstStyle/>
                    <a:p>
                      <a:pPr algn="l" fontAlgn="t">
                        <a:buNone/>
                      </a:pPr>
                      <a:r>
                        <a:rPr lang="sv-SE" sz="1050">
                          <a:solidFill>
                            <a:srgbClr val="111111"/>
                          </a:solidFill>
                          <a:effectLst/>
                        </a:rPr>
                        <a:t>105</a:t>
                      </a:r>
                    </a:p>
                  </a:txBody>
                  <a:tcPr marL="14666" marR="14666" marT="14666" marB="11000">
                    <a:lnL>
                      <a:noFill/>
                    </a:lnL>
                    <a:lnR>
                      <a:noFill/>
                    </a:lnR>
                    <a:lnT w="6096" cap="flat" cmpd="sng" algn="ctr">
                      <a:solidFill>
                        <a:srgbClr val="F0A7B4"/>
                      </a:solidFill>
                      <a:prstDash val="solid"/>
                      <a:round/>
                      <a:headEnd type="none" w="med" len="med"/>
                      <a:tailEnd type="none" w="med" len="med"/>
                    </a:lnT>
                    <a:lnB w="6096" cap="flat" cmpd="sng" algn="ctr">
                      <a:solidFill>
                        <a:srgbClr val="70ADB4"/>
                      </a:solidFill>
                      <a:prstDash val="solid"/>
                      <a:round/>
                      <a:headEnd type="none" w="med" len="med"/>
                      <a:tailEnd type="none" w="med" len="med"/>
                    </a:lnB>
                    <a:noFill/>
                  </a:tcPr>
                </a:tc>
                <a:tc>
                  <a:txBody>
                    <a:bodyPr/>
                    <a:lstStyle/>
                    <a:p>
                      <a:pPr algn="l" fontAlgn="t">
                        <a:buNone/>
                      </a:pPr>
                      <a:r>
                        <a:rPr lang="sv-SE" sz="1050">
                          <a:solidFill>
                            <a:srgbClr val="111111"/>
                          </a:solidFill>
                          <a:effectLst/>
                        </a:rPr>
                        <a:t>93</a:t>
                      </a:r>
                    </a:p>
                  </a:txBody>
                  <a:tcPr marL="14666" marR="14666" marT="14666" marB="11000">
                    <a:lnL>
                      <a:noFill/>
                    </a:lnL>
                    <a:lnR>
                      <a:noFill/>
                    </a:lnR>
                    <a:lnT w="6096" cap="flat" cmpd="sng" algn="ctr">
                      <a:solidFill>
                        <a:srgbClr val="309BB4"/>
                      </a:solidFill>
                      <a:prstDash val="solid"/>
                      <a:round/>
                      <a:headEnd type="none" w="med" len="med"/>
                      <a:tailEnd type="none" w="med" len="med"/>
                    </a:lnT>
                    <a:lnB w="6096" cap="flat" cmpd="sng" algn="ctr">
                      <a:solidFill>
                        <a:srgbClr val="30AFB4"/>
                      </a:solidFill>
                      <a:prstDash val="solid"/>
                      <a:round/>
                      <a:headEnd type="none" w="med" len="med"/>
                      <a:tailEnd type="none" w="med" len="med"/>
                    </a:lnB>
                    <a:noFill/>
                  </a:tcPr>
                </a:tc>
                <a:extLst>
                  <a:ext uri="{0D108BD9-81ED-4DB2-BD59-A6C34878D82A}">
                    <a16:rowId xmlns:a16="http://schemas.microsoft.com/office/drawing/2014/main" val="3090317820"/>
                  </a:ext>
                </a:extLst>
              </a:tr>
              <a:tr h="142308">
                <a:tc>
                  <a:txBody>
                    <a:bodyPr/>
                    <a:lstStyle/>
                    <a:p>
                      <a:pPr algn="l" fontAlgn="t">
                        <a:buNone/>
                      </a:pPr>
                      <a:r>
                        <a:rPr lang="sv-SE" sz="1050">
                          <a:solidFill>
                            <a:srgbClr val="111111"/>
                          </a:solidFill>
                          <a:effectLst/>
                        </a:rPr>
                        <a:t>Zopiklon</a:t>
                      </a:r>
                    </a:p>
                  </a:txBody>
                  <a:tcPr marL="14666" marR="14666" marT="14666" marB="11000">
                    <a:lnL>
                      <a:noFill/>
                    </a:lnL>
                    <a:lnR>
                      <a:noFill/>
                    </a:lnR>
                    <a:lnT w="6096" cap="flat" cmpd="sng" algn="ctr">
                      <a:solidFill>
                        <a:srgbClr val="309BB4"/>
                      </a:solidFill>
                      <a:prstDash val="solid"/>
                      <a:round/>
                      <a:headEnd type="none" w="med" len="med"/>
                      <a:tailEnd type="none" w="med" len="med"/>
                    </a:lnT>
                    <a:lnB w="6096" cap="flat" cmpd="sng" algn="ctr">
                      <a:solidFill>
                        <a:srgbClr val="B007A2"/>
                      </a:solidFill>
                      <a:prstDash val="solid"/>
                      <a:round/>
                      <a:headEnd type="none" w="med" len="med"/>
                      <a:tailEnd type="none" w="med" len="med"/>
                    </a:lnB>
                    <a:noFill/>
                  </a:tcPr>
                </a:tc>
                <a:tc>
                  <a:txBody>
                    <a:bodyPr/>
                    <a:lstStyle/>
                    <a:p>
                      <a:pPr algn="l" fontAlgn="t">
                        <a:buNone/>
                      </a:pPr>
                      <a:r>
                        <a:rPr lang="sv-SE" sz="1050">
                          <a:solidFill>
                            <a:srgbClr val="111111"/>
                          </a:solidFill>
                          <a:effectLst/>
                        </a:rPr>
                        <a:t>58</a:t>
                      </a:r>
                    </a:p>
                  </a:txBody>
                  <a:tcPr marL="14666" marR="14666" marT="14666" marB="11000">
                    <a:lnL>
                      <a:noFill/>
                    </a:lnL>
                    <a:lnR>
                      <a:noFill/>
                    </a:lnR>
                    <a:lnT w="6096" cap="flat" cmpd="sng" algn="ctr">
                      <a:solidFill>
                        <a:srgbClr val="B0B6B4"/>
                      </a:solidFill>
                      <a:prstDash val="solid"/>
                      <a:round/>
                      <a:headEnd type="none" w="med" len="med"/>
                      <a:tailEnd type="none" w="med" len="med"/>
                    </a:lnT>
                    <a:lnB w="6096" cap="flat" cmpd="sng" algn="ctr">
                      <a:solidFill>
                        <a:srgbClr val="300318"/>
                      </a:solidFill>
                      <a:prstDash val="solid"/>
                      <a:round/>
                      <a:headEnd type="none" w="med" len="med"/>
                      <a:tailEnd type="none" w="med" len="med"/>
                    </a:lnB>
                    <a:noFill/>
                  </a:tcPr>
                </a:tc>
                <a:tc>
                  <a:txBody>
                    <a:bodyPr/>
                    <a:lstStyle/>
                    <a:p>
                      <a:pPr algn="l" fontAlgn="t">
                        <a:buNone/>
                      </a:pPr>
                      <a:r>
                        <a:rPr lang="sv-SE" sz="1050">
                          <a:solidFill>
                            <a:srgbClr val="111111"/>
                          </a:solidFill>
                          <a:effectLst/>
                        </a:rPr>
                        <a:t>85</a:t>
                      </a:r>
                    </a:p>
                  </a:txBody>
                  <a:tcPr marL="14666" marR="14666" marT="14666" marB="11000">
                    <a:lnL>
                      <a:noFill/>
                    </a:lnL>
                    <a:lnR>
                      <a:noFill/>
                    </a:lnR>
                    <a:lnT w="6096" cap="flat" cmpd="sng" algn="ctr">
                      <a:solidFill>
                        <a:srgbClr val="F0B0B4"/>
                      </a:solidFill>
                      <a:prstDash val="solid"/>
                      <a:round/>
                      <a:headEnd type="none" w="med" len="med"/>
                      <a:tailEnd type="none" w="med" len="med"/>
                    </a:lnT>
                    <a:lnB w="6096" cap="flat" cmpd="sng" algn="ctr">
                      <a:solidFill>
                        <a:srgbClr val="C0AF10"/>
                      </a:solidFill>
                      <a:prstDash val="solid"/>
                      <a:round/>
                      <a:headEnd type="none" w="med" len="med"/>
                      <a:tailEnd type="none" w="med" len="med"/>
                    </a:lnB>
                    <a:noFill/>
                  </a:tcPr>
                </a:tc>
                <a:tc>
                  <a:txBody>
                    <a:bodyPr/>
                    <a:lstStyle/>
                    <a:p>
                      <a:pPr algn="l" fontAlgn="t">
                        <a:buNone/>
                      </a:pPr>
                      <a:r>
                        <a:rPr lang="sv-SE" sz="1050">
                          <a:solidFill>
                            <a:srgbClr val="111111"/>
                          </a:solidFill>
                          <a:effectLst/>
                        </a:rPr>
                        <a:t>79</a:t>
                      </a:r>
                    </a:p>
                  </a:txBody>
                  <a:tcPr marL="14666" marR="14666" marT="14666" marB="11000">
                    <a:lnL>
                      <a:noFill/>
                    </a:lnL>
                    <a:lnR>
                      <a:noFill/>
                    </a:lnR>
                    <a:lnT w="6096" cap="flat" cmpd="sng" algn="ctr">
                      <a:solidFill>
                        <a:srgbClr val="70B2B4"/>
                      </a:solidFill>
                      <a:prstDash val="solid"/>
                      <a:round/>
                      <a:headEnd type="none" w="med" len="med"/>
                      <a:tailEnd type="none" w="med" len="med"/>
                    </a:lnT>
                    <a:lnB w="6096" cap="flat" cmpd="sng" algn="ctr">
                      <a:solidFill>
                        <a:srgbClr val="00BB10"/>
                      </a:solidFill>
                      <a:prstDash val="solid"/>
                      <a:round/>
                      <a:headEnd type="none" w="med" len="med"/>
                      <a:tailEnd type="none" w="med" len="med"/>
                    </a:lnB>
                    <a:noFill/>
                  </a:tcPr>
                </a:tc>
                <a:tc>
                  <a:txBody>
                    <a:bodyPr/>
                    <a:lstStyle/>
                    <a:p>
                      <a:pPr algn="l" fontAlgn="t">
                        <a:buNone/>
                      </a:pPr>
                      <a:r>
                        <a:rPr lang="sv-SE" sz="1050">
                          <a:solidFill>
                            <a:srgbClr val="111111"/>
                          </a:solidFill>
                          <a:effectLst/>
                        </a:rPr>
                        <a:t>68</a:t>
                      </a:r>
                    </a:p>
                  </a:txBody>
                  <a:tcPr marL="14666" marR="14666" marT="14666" marB="11000">
                    <a:lnL>
                      <a:noFill/>
                    </a:lnL>
                    <a:lnR>
                      <a:noFill/>
                    </a:lnR>
                    <a:lnT w="6096" cap="flat" cmpd="sng" algn="ctr">
                      <a:solidFill>
                        <a:srgbClr val="70ADB4"/>
                      </a:solidFill>
                      <a:prstDash val="solid"/>
                      <a:round/>
                      <a:headEnd type="none" w="med" len="med"/>
                      <a:tailEnd type="none" w="med" len="med"/>
                    </a:lnT>
                    <a:lnB w="6096" cap="flat" cmpd="sng" algn="ctr">
                      <a:solidFill>
                        <a:srgbClr val="40B410"/>
                      </a:solidFill>
                      <a:prstDash val="solid"/>
                      <a:round/>
                      <a:headEnd type="none" w="med" len="med"/>
                      <a:tailEnd type="none" w="med" len="med"/>
                    </a:lnB>
                    <a:noFill/>
                  </a:tcPr>
                </a:tc>
                <a:tc>
                  <a:txBody>
                    <a:bodyPr/>
                    <a:lstStyle/>
                    <a:p>
                      <a:pPr algn="l" fontAlgn="t">
                        <a:buNone/>
                      </a:pPr>
                      <a:r>
                        <a:rPr lang="sv-SE" sz="1050">
                          <a:solidFill>
                            <a:srgbClr val="111111"/>
                          </a:solidFill>
                          <a:effectLst/>
                        </a:rPr>
                        <a:t>77</a:t>
                      </a:r>
                    </a:p>
                  </a:txBody>
                  <a:tcPr marL="14666" marR="14666" marT="14666" marB="11000">
                    <a:lnL>
                      <a:noFill/>
                    </a:lnL>
                    <a:lnR>
                      <a:noFill/>
                    </a:lnR>
                    <a:lnT w="6096" cap="flat" cmpd="sng" algn="ctr">
                      <a:solidFill>
                        <a:srgbClr val="30AFB4"/>
                      </a:solidFill>
                      <a:prstDash val="solid"/>
                      <a:round/>
                      <a:headEnd type="none" w="med" len="med"/>
                      <a:tailEnd type="none" w="med" len="med"/>
                    </a:lnT>
                    <a:lnB w="6096" cap="flat" cmpd="sng" algn="ctr">
                      <a:solidFill>
                        <a:srgbClr val="40B710"/>
                      </a:solidFill>
                      <a:prstDash val="solid"/>
                      <a:round/>
                      <a:headEnd type="none" w="med" len="med"/>
                      <a:tailEnd type="none" w="med" len="med"/>
                    </a:lnB>
                    <a:noFill/>
                  </a:tcPr>
                </a:tc>
                <a:extLst>
                  <a:ext uri="{0D108BD9-81ED-4DB2-BD59-A6C34878D82A}">
                    <a16:rowId xmlns:a16="http://schemas.microsoft.com/office/drawing/2014/main" val="1131440173"/>
                  </a:ext>
                </a:extLst>
              </a:tr>
              <a:tr h="244772">
                <a:tc>
                  <a:txBody>
                    <a:bodyPr/>
                    <a:lstStyle/>
                    <a:p>
                      <a:pPr algn="l" fontAlgn="t">
                        <a:buNone/>
                      </a:pPr>
                      <a:r>
                        <a:rPr lang="sv-SE" sz="1050">
                          <a:solidFill>
                            <a:srgbClr val="111111"/>
                          </a:solidFill>
                          <a:effectLst/>
                        </a:rPr>
                        <a:t>Buprenorfin</a:t>
                      </a:r>
                    </a:p>
                  </a:txBody>
                  <a:tcPr marL="14666" marR="14666" marT="14666" marB="11000">
                    <a:lnL>
                      <a:noFill/>
                    </a:lnL>
                    <a:lnR>
                      <a:noFill/>
                    </a:lnR>
                    <a:lnT w="6096" cap="flat" cmpd="sng" algn="ctr">
                      <a:solidFill>
                        <a:srgbClr val="B007A2"/>
                      </a:solidFill>
                      <a:prstDash val="solid"/>
                      <a:round/>
                      <a:headEnd type="none" w="med" len="med"/>
                      <a:tailEnd type="none" w="med" len="med"/>
                    </a:lnT>
                    <a:lnB w="6096" cap="flat" cmpd="sng" algn="ctr">
                      <a:solidFill>
                        <a:srgbClr val="C0C410"/>
                      </a:solidFill>
                      <a:prstDash val="solid"/>
                      <a:round/>
                      <a:headEnd type="none" w="med" len="med"/>
                      <a:tailEnd type="none" w="med" len="med"/>
                    </a:lnB>
                    <a:noFill/>
                  </a:tcPr>
                </a:tc>
                <a:tc>
                  <a:txBody>
                    <a:bodyPr/>
                    <a:lstStyle/>
                    <a:p>
                      <a:pPr algn="l" fontAlgn="t">
                        <a:buNone/>
                      </a:pPr>
                      <a:r>
                        <a:rPr lang="sv-SE" sz="1050">
                          <a:solidFill>
                            <a:srgbClr val="111111"/>
                          </a:solidFill>
                          <a:effectLst/>
                        </a:rPr>
                        <a:t>89</a:t>
                      </a:r>
                    </a:p>
                  </a:txBody>
                  <a:tcPr marL="14666" marR="14666" marT="14666" marB="11000">
                    <a:lnL>
                      <a:noFill/>
                    </a:lnL>
                    <a:lnR>
                      <a:noFill/>
                    </a:lnR>
                    <a:lnT w="6096" cap="flat" cmpd="sng" algn="ctr">
                      <a:solidFill>
                        <a:srgbClr val="300318"/>
                      </a:solidFill>
                      <a:prstDash val="solid"/>
                      <a:round/>
                      <a:headEnd type="none" w="med" len="med"/>
                      <a:tailEnd type="none" w="med" len="med"/>
                    </a:lnT>
                    <a:lnB w="6096" cap="flat" cmpd="sng" algn="ctr">
                      <a:solidFill>
                        <a:srgbClr val="80C810"/>
                      </a:solidFill>
                      <a:prstDash val="solid"/>
                      <a:round/>
                      <a:headEnd type="none" w="med" len="med"/>
                      <a:tailEnd type="none" w="med" len="med"/>
                    </a:lnB>
                    <a:noFill/>
                  </a:tcPr>
                </a:tc>
                <a:tc>
                  <a:txBody>
                    <a:bodyPr/>
                    <a:lstStyle/>
                    <a:p>
                      <a:pPr algn="l" fontAlgn="t">
                        <a:buNone/>
                      </a:pPr>
                      <a:r>
                        <a:rPr lang="sv-SE" sz="1050">
                          <a:solidFill>
                            <a:srgbClr val="111111"/>
                          </a:solidFill>
                          <a:effectLst/>
                        </a:rPr>
                        <a:t>95</a:t>
                      </a:r>
                    </a:p>
                  </a:txBody>
                  <a:tcPr marL="14666" marR="14666" marT="14666" marB="11000">
                    <a:lnL>
                      <a:noFill/>
                    </a:lnL>
                    <a:lnR>
                      <a:noFill/>
                    </a:lnR>
                    <a:lnT w="6096" cap="flat" cmpd="sng" algn="ctr">
                      <a:solidFill>
                        <a:srgbClr val="C0AF10"/>
                      </a:solidFill>
                      <a:prstDash val="solid"/>
                      <a:round/>
                      <a:headEnd type="none" w="med" len="med"/>
                      <a:tailEnd type="none" w="med" len="med"/>
                    </a:lnT>
                    <a:lnB w="6096" cap="flat" cmpd="sng" algn="ctr">
                      <a:solidFill>
                        <a:srgbClr val="C0C110"/>
                      </a:solidFill>
                      <a:prstDash val="solid"/>
                      <a:round/>
                      <a:headEnd type="none" w="med" len="med"/>
                      <a:tailEnd type="none" w="med" len="med"/>
                    </a:lnB>
                    <a:noFill/>
                  </a:tcPr>
                </a:tc>
                <a:tc>
                  <a:txBody>
                    <a:bodyPr/>
                    <a:lstStyle/>
                    <a:p>
                      <a:pPr algn="l" fontAlgn="t">
                        <a:buNone/>
                      </a:pPr>
                      <a:r>
                        <a:rPr lang="sv-SE" sz="1050">
                          <a:solidFill>
                            <a:srgbClr val="111111"/>
                          </a:solidFill>
                          <a:effectLst/>
                        </a:rPr>
                        <a:t>71</a:t>
                      </a:r>
                    </a:p>
                  </a:txBody>
                  <a:tcPr marL="14666" marR="14666" marT="14666" marB="11000">
                    <a:lnL>
                      <a:noFill/>
                    </a:lnL>
                    <a:lnR>
                      <a:noFill/>
                    </a:lnR>
                    <a:lnT w="6096" cap="flat" cmpd="sng" algn="ctr">
                      <a:solidFill>
                        <a:srgbClr val="00BB10"/>
                      </a:solidFill>
                      <a:prstDash val="solid"/>
                      <a:round/>
                      <a:headEnd type="none" w="med" len="med"/>
                      <a:tailEnd type="none" w="med" len="med"/>
                    </a:lnT>
                    <a:lnB w="6096" cap="flat" cmpd="sng" algn="ctr">
                      <a:solidFill>
                        <a:srgbClr val="00C610"/>
                      </a:solidFill>
                      <a:prstDash val="solid"/>
                      <a:round/>
                      <a:headEnd type="none" w="med" len="med"/>
                      <a:tailEnd type="none" w="med" len="med"/>
                    </a:lnB>
                    <a:noFill/>
                  </a:tcPr>
                </a:tc>
                <a:tc>
                  <a:txBody>
                    <a:bodyPr/>
                    <a:lstStyle/>
                    <a:p>
                      <a:pPr algn="l" fontAlgn="t">
                        <a:buNone/>
                      </a:pPr>
                      <a:r>
                        <a:rPr lang="sv-SE" sz="1050">
                          <a:solidFill>
                            <a:srgbClr val="111111"/>
                          </a:solidFill>
                          <a:effectLst/>
                        </a:rPr>
                        <a:t>67</a:t>
                      </a:r>
                    </a:p>
                  </a:txBody>
                  <a:tcPr marL="14666" marR="14666" marT="14666" marB="11000">
                    <a:lnL>
                      <a:noFill/>
                    </a:lnL>
                    <a:lnR>
                      <a:noFill/>
                    </a:lnR>
                    <a:lnT w="6096" cap="flat" cmpd="sng" algn="ctr">
                      <a:solidFill>
                        <a:srgbClr val="40B410"/>
                      </a:solidFill>
                      <a:prstDash val="solid"/>
                      <a:round/>
                      <a:headEnd type="none" w="med" len="med"/>
                      <a:tailEnd type="none" w="med" len="med"/>
                    </a:lnT>
                    <a:lnB w="6096" cap="flat" cmpd="sng" algn="ctr">
                      <a:solidFill>
                        <a:srgbClr val="00C510"/>
                      </a:solidFill>
                      <a:prstDash val="solid"/>
                      <a:round/>
                      <a:headEnd type="none" w="med" len="med"/>
                      <a:tailEnd type="none" w="med" len="med"/>
                    </a:lnB>
                    <a:noFill/>
                  </a:tcPr>
                </a:tc>
                <a:tc>
                  <a:txBody>
                    <a:bodyPr/>
                    <a:lstStyle/>
                    <a:p>
                      <a:pPr algn="l" fontAlgn="t">
                        <a:buNone/>
                      </a:pPr>
                      <a:r>
                        <a:rPr lang="sv-SE" sz="1050">
                          <a:solidFill>
                            <a:srgbClr val="111111"/>
                          </a:solidFill>
                          <a:effectLst/>
                        </a:rPr>
                        <a:t>56</a:t>
                      </a:r>
                    </a:p>
                  </a:txBody>
                  <a:tcPr marL="14666" marR="14666" marT="14666" marB="11000">
                    <a:lnL>
                      <a:noFill/>
                    </a:lnL>
                    <a:lnR>
                      <a:noFill/>
                    </a:lnR>
                    <a:lnT w="6096" cap="flat" cmpd="sng" algn="ctr">
                      <a:solidFill>
                        <a:srgbClr val="40B710"/>
                      </a:solidFill>
                      <a:prstDash val="solid"/>
                      <a:round/>
                      <a:headEnd type="none" w="med" len="med"/>
                      <a:tailEnd type="none" w="med" len="med"/>
                    </a:lnT>
                    <a:lnB w="6096" cap="flat" cmpd="sng" algn="ctr">
                      <a:solidFill>
                        <a:srgbClr val="C0D710"/>
                      </a:solidFill>
                      <a:prstDash val="solid"/>
                      <a:round/>
                      <a:headEnd type="none" w="med" len="med"/>
                      <a:tailEnd type="none" w="med" len="med"/>
                    </a:lnB>
                    <a:noFill/>
                  </a:tcPr>
                </a:tc>
                <a:extLst>
                  <a:ext uri="{0D108BD9-81ED-4DB2-BD59-A6C34878D82A}">
                    <a16:rowId xmlns:a16="http://schemas.microsoft.com/office/drawing/2014/main" val="2042173605"/>
                  </a:ext>
                </a:extLst>
              </a:tr>
              <a:tr h="244772">
                <a:tc>
                  <a:txBody>
                    <a:bodyPr/>
                    <a:lstStyle/>
                    <a:p>
                      <a:pPr algn="l" fontAlgn="t">
                        <a:buNone/>
                      </a:pPr>
                      <a:r>
                        <a:rPr lang="sv-SE" sz="1050" dirty="0" err="1">
                          <a:solidFill>
                            <a:srgbClr val="111111"/>
                          </a:solidFill>
                          <a:effectLst/>
                        </a:rPr>
                        <a:t>Propiomazin</a:t>
                      </a:r>
                      <a:endParaRPr lang="sv-SE" sz="1050" dirty="0">
                        <a:solidFill>
                          <a:srgbClr val="111111"/>
                        </a:solidFill>
                        <a:effectLst/>
                      </a:endParaRPr>
                    </a:p>
                  </a:txBody>
                  <a:tcPr marL="14666" marR="14666" marT="14666" marB="11000">
                    <a:lnL>
                      <a:noFill/>
                    </a:lnL>
                    <a:lnR>
                      <a:noFill/>
                    </a:lnR>
                    <a:lnT w="6096" cap="flat" cmpd="sng" algn="ctr">
                      <a:solidFill>
                        <a:srgbClr val="C0C410"/>
                      </a:solidFill>
                      <a:prstDash val="solid"/>
                      <a:round/>
                      <a:headEnd type="none" w="med" len="med"/>
                      <a:tailEnd type="none" w="med" len="med"/>
                    </a:lnT>
                    <a:lnB w="6096" cap="flat" cmpd="sng" algn="ctr">
                      <a:solidFill>
                        <a:srgbClr val="C0D210"/>
                      </a:solidFill>
                      <a:prstDash val="solid"/>
                      <a:round/>
                      <a:headEnd type="none" w="med" len="med"/>
                      <a:tailEnd type="none" w="med" len="med"/>
                    </a:lnB>
                    <a:noFill/>
                  </a:tcPr>
                </a:tc>
                <a:tc>
                  <a:txBody>
                    <a:bodyPr/>
                    <a:lstStyle/>
                    <a:p>
                      <a:pPr algn="l" fontAlgn="t">
                        <a:buNone/>
                      </a:pPr>
                      <a:r>
                        <a:rPr lang="sv-SE" sz="1050">
                          <a:solidFill>
                            <a:srgbClr val="111111"/>
                          </a:solidFill>
                          <a:effectLst/>
                        </a:rPr>
                        <a:t>42</a:t>
                      </a:r>
                    </a:p>
                  </a:txBody>
                  <a:tcPr marL="14666" marR="14666" marT="14666" marB="11000">
                    <a:lnL>
                      <a:noFill/>
                    </a:lnL>
                    <a:lnR>
                      <a:noFill/>
                    </a:lnR>
                    <a:lnT w="6096" cap="flat" cmpd="sng" algn="ctr">
                      <a:solidFill>
                        <a:srgbClr val="80C810"/>
                      </a:solidFill>
                      <a:prstDash val="solid"/>
                      <a:round/>
                      <a:headEnd type="none" w="med" len="med"/>
                      <a:tailEnd type="none" w="med" len="med"/>
                    </a:lnT>
                    <a:lnB w="6096" cap="flat" cmpd="sng" algn="ctr">
                      <a:solidFill>
                        <a:srgbClr val="C0D710"/>
                      </a:solidFill>
                      <a:prstDash val="solid"/>
                      <a:round/>
                      <a:headEnd type="none" w="med" len="med"/>
                      <a:tailEnd type="none" w="med" len="med"/>
                    </a:lnB>
                    <a:noFill/>
                  </a:tcPr>
                </a:tc>
                <a:tc>
                  <a:txBody>
                    <a:bodyPr/>
                    <a:lstStyle/>
                    <a:p>
                      <a:pPr algn="l" fontAlgn="t">
                        <a:buNone/>
                      </a:pPr>
                      <a:r>
                        <a:rPr lang="sv-SE" sz="1050">
                          <a:solidFill>
                            <a:srgbClr val="111111"/>
                          </a:solidFill>
                          <a:effectLst/>
                        </a:rPr>
                        <a:t>65</a:t>
                      </a:r>
                    </a:p>
                  </a:txBody>
                  <a:tcPr marL="14666" marR="14666" marT="14666" marB="11000">
                    <a:lnL>
                      <a:noFill/>
                    </a:lnL>
                    <a:lnR>
                      <a:noFill/>
                    </a:lnR>
                    <a:lnT w="6096" cap="flat" cmpd="sng" algn="ctr">
                      <a:solidFill>
                        <a:srgbClr val="C0C110"/>
                      </a:solidFill>
                      <a:prstDash val="solid"/>
                      <a:round/>
                      <a:headEnd type="none" w="med" len="med"/>
                      <a:tailEnd type="none" w="med" len="med"/>
                    </a:lnT>
                    <a:lnB w="6096" cap="flat" cmpd="sng" algn="ctr">
                      <a:solidFill>
                        <a:srgbClr val="00D210"/>
                      </a:solidFill>
                      <a:prstDash val="solid"/>
                      <a:round/>
                      <a:headEnd type="none" w="med" len="med"/>
                      <a:tailEnd type="none" w="med" len="med"/>
                    </a:lnB>
                    <a:noFill/>
                  </a:tcPr>
                </a:tc>
                <a:tc>
                  <a:txBody>
                    <a:bodyPr/>
                    <a:lstStyle/>
                    <a:p>
                      <a:pPr algn="l" fontAlgn="t">
                        <a:buNone/>
                      </a:pPr>
                      <a:r>
                        <a:rPr lang="sv-SE" sz="1050">
                          <a:solidFill>
                            <a:srgbClr val="111111"/>
                          </a:solidFill>
                          <a:effectLst/>
                        </a:rPr>
                        <a:t>63</a:t>
                      </a:r>
                    </a:p>
                  </a:txBody>
                  <a:tcPr marL="14666" marR="14666" marT="14666" marB="11000">
                    <a:lnL>
                      <a:noFill/>
                    </a:lnL>
                    <a:lnR>
                      <a:noFill/>
                    </a:lnR>
                    <a:lnT w="6096" cap="flat" cmpd="sng" algn="ctr">
                      <a:solidFill>
                        <a:srgbClr val="00C610"/>
                      </a:solidFill>
                      <a:prstDash val="solid"/>
                      <a:round/>
                      <a:headEnd type="none" w="med" len="med"/>
                      <a:tailEnd type="none" w="med" len="med"/>
                    </a:lnT>
                    <a:lnB w="6096" cap="flat" cmpd="sng" algn="ctr">
                      <a:solidFill>
                        <a:srgbClr val="00A410"/>
                      </a:solidFill>
                      <a:prstDash val="solid"/>
                      <a:round/>
                      <a:headEnd type="none" w="med" len="med"/>
                      <a:tailEnd type="none" w="med" len="med"/>
                    </a:lnB>
                    <a:noFill/>
                  </a:tcPr>
                </a:tc>
                <a:tc>
                  <a:txBody>
                    <a:bodyPr/>
                    <a:lstStyle/>
                    <a:p>
                      <a:pPr algn="l" fontAlgn="t">
                        <a:buNone/>
                      </a:pPr>
                      <a:r>
                        <a:rPr lang="sv-SE" sz="1050">
                          <a:solidFill>
                            <a:srgbClr val="111111"/>
                          </a:solidFill>
                          <a:effectLst/>
                        </a:rPr>
                        <a:t>54</a:t>
                      </a:r>
                    </a:p>
                  </a:txBody>
                  <a:tcPr marL="14666" marR="14666" marT="14666" marB="11000">
                    <a:lnL>
                      <a:noFill/>
                    </a:lnL>
                    <a:lnR>
                      <a:noFill/>
                    </a:lnR>
                    <a:lnT w="6096" cap="flat" cmpd="sng" algn="ctr">
                      <a:solidFill>
                        <a:srgbClr val="00C510"/>
                      </a:solidFill>
                      <a:prstDash val="solid"/>
                      <a:round/>
                      <a:headEnd type="none" w="med" len="med"/>
                      <a:tailEnd type="none" w="med" len="med"/>
                    </a:lnT>
                    <a:lnB w="6096" cap="flat" cmpd="sng" algn="ctr">
                      <a:solidFill>
                        <a:srgbClr val="C0AB10"/>
                      </a:solidFill>
                      <a:prstDash val="solid"/>
                      <a:round/>
                      <a:headEnd type="none" w="med" len="med"/>
                      <a:tailEnd type="none" w="med" len="med"/>
                    </a:lnB>
                    <a:noFill/>
                  </a:tcPr>
                </a:tc>
                <a:tc>
                  <a:txBody>
                    <a:bodyPr/>
                    <a:lstStyle/>
                    <a:p>
                      <a:pPr algn="l" fontAlgn="t">
                        <a:buNone/>
                      </a:pPr>
                      <a:r>
                        <a:rPr lang="sv-SE" sz="1050">
                          <a:solidFill>
                            <a:srgbClr val="111111"/>
                          </a:solidFill>
                          <a:effectLst/>
                        </a:rPr>
                        <a:t>55</a:t>
                      </a:r>
                    </a:p>
                  </a:txBody>
                  <a:tcPr marL="14666" marR="14666" marT="14666" marB="11000">
                    <a:lnL>
                      <a:noFill/>
                    </a:lnL>
                    <a:lnR>
                      <a:noFill/>
                    </a:lnR>
                    <a:lnT w="6096" cap="flat" cmpd="sng" algn="ctr">
                      <a:solidFill>
                        <a:srgbClr val="C0D710"/>
                      </a:solidFill>
                      <a:prstDash val="solid"/>
                      <a:round/>
                      <a:headEnd type="none" w="med" len="med"/>
                      <a:tailEnd type="none" w="med" len="med"/>
                    </a:lnT>
                    <a:lnB w="6096" cap="flat" cmpd="sng" algn="ctr">
                      <a:solidFill>
                        <a:srgbClr val="40A510"/>
                      </a:solidFill>
                      <a:prstDash val="solid"/>
                      <a:round/>
                      <a:headEnd type="none" w="med" len="med"/>
                      <a:tailEnd type="none" w="med" len="med"/>
                    </a:lnB>
                    <a:noFill/>
                  </a:tcPr>
                </a:tc>
                <a:extLst>
                  <a:ext uri="{0D108BD9-81ED-4DB2-BD59-A6C34878D82A}">
                    <a16:rowId xmlns:a16="http://schemas.microsoft.com/office/drawing/2014/main" val="1937244823"/>
                  </a:ext>
                </a:extLst>
              </a:tr>
              <a:tr h="244772">
                <a:tc>
                  <a:txBody>
                    <a:bodyPr/>
                    <a:lstStyle/>
                    <a:p>
                      <a:pPr algn="l" fontAlgn="t">
                        <a:buNone/>
                      </a:pPr>
                      <a:r>
                        <a:rPr lang="sv-SE" sz="1050">
                          <a:solidFill>
                            <a:srgbClr val="111111"/>
                          </a:solidFill>
                          <a:effectLst/>
                        </a:rPr>
                        <a:t>Alimemazin</a:t>
                      </a:r>
                    </a:p>
                  </a:txBody>
                  <a:tcPr marL="14666" marR="14666" marT="14666" marB="11000">
                    <a:lnL>
                      <a:noFill/>
                    </a:lnL>
                    <a:lnR>
                      <a:noFill/>
                    </a:lnR>
                    <a:lnT w="6096" cap="flat" cmpd="sng" algn="ctr">
                      <a:solidFill>
                        <a:srgbClr val="C0D210"/>
                      </a:solidFill>
                      <a:prstDash val="solid"/>
                      <a:round/>
                      <a:headEnd type="none" w="med" len="med"/>
                      <a:tailEnd type="none" w="med" len="med"/>
                    </a:lnT>
                    <a:lnB w="6096" cap="flat" cmpd="sng" algn="ctr">
                      <a:solidFill>
                        <a:srgbClr val="C0AB10"/>
                      </a:solidFill>
                      <a:prstDash val="solid"/>
                      <a:round/>
                      <a:headEnd type="none" w="med" len="med"/>
                      <a:tailEnd type="none" w="med" len="med"/>
                    </a:lnB>
                    <a:noFill/>
                  </a:tcPr>
                </a:tc>
                <a:tc>
                  <a:txBody>
                    <a:bodyPr/>
                    <a:lstStyle/>
                    <a:p>
                      <a:pPr algn="l" fontAlgn="t">
                        <a:buNone/>
                      </a:pPr>
                      <a:r>
                        <a:rPr lang="sv-SE" sz="1050">
                          <a:solidFill>
                            <a:srgbClr val="111111"/>
                          </a:solidFill>
                          <a:effectLst/>
                        </a:rPr>
                        <a:t>63</a:t>
                      </a:r>
                    </a:p>
                  </a:txBody>
                  <a:tcPr marL="14666" marR="14666" marT="14666" marB="11000">
                    <a:lnL>
                      <a:noFill/>
                    </a:lnL>
                    <a:lnR>
                      <a:noFill/>
                    </a:lnR>
                    <a:lnT w="6096" cap="flat" cmpd="sng" algn="ctr">
                      <a:solidFill>
                        <a:srgbClr val="C0D710"/>
                      </a:solidFill>
                      <a:prstDash val="solid"/>
                      <a:round/>
                      <a:headEnd type="none" w="med" len="med"/>
                      <a:tailEnd type="none" w="med" len="med"/>
                    </a:lnT>
                    <a:lnB w="6096" cap="flat" cmpd="sng" algn="ctr">
                      <a:solidFill>
                        <a:srgbClr val="40A610"/>
                      </a:solidFill>
                      <a:prstDash val="solid"/>
                      <a:round/>
                      <a:headEnd type="none" w="med" len="med"/>
                      <a:tailEnd type="none" w="med" len="med"/>
                    </a:lnB>
                    <a:noFill/>
                  </a:tcPr>
                </a:tc>
                <a:tc>
                  <a:txBody>
                    <a:bodyPr/>
                    <a:lstStyle/>
                    <a:p>
                      <a:pPr algn="l" fontAlgn="t">
                        <a:buNone/>
                      </a:pPr>
                      <a:r>
                        <a:rPr lang="sv-SE" sz="1050">
                          <a:solidFill>
                            <a:srgbClr val="111111"/>
                          </a:solidFill>
                          <a:effectLst/>
                        </a:rPr>
                        <a:t>73</a:t>
                      </a:r>
                    </a:p>
                  </a:txBody>
                  <a:tcPr marL="14666" marR="14666" marT="14666" marB="11000">
                    <a:lnL>
                      <a:noFill/>
                    </a:lnL>
                    <a:lnR>
                      <a:noFill/>
                    </a:lnR>
                    <a:lnT w="6096" cap="flat" cmpd="sng" algn="ctr">
                      <a:solidFill>
                        <a:srgbClr val="00D210"/>
                      </a:solidFill>
                      <a:prstDash val="solid"/>
                      <a:round/>
                      <a:headEnd type="none" w="med" len="med"/>
                      <a:tailEnd type="none" w="med" len="med"/>
                    </a:lnT>
                    <a:lnB w="6096" cap="flat" cmpd="sng" algn="ctr">
                      <a:solidFill>
                        <a:srgbClr val="80A110"/>
                      </a:solidFill>
                      <a:prstDash val="solid"/>
                      <a:round/>
                      <a:headEnd type="none" w="med" len="med"/>
                      <a:tailEnd type="none" w="med" len="med"/>
                    </a:lnB>
                    <a:noFill/>
                  </a:tcPr>
                </a:tc>
                <a:tc>
                  <a:txBody>
                    <a:bodyPr/>
                    <a:lstStyle/>
                    <a:p>
                      <a:pPr algn="l" fontAlgn="t">
                        <a:buNone/>
                      </a:pPr>
                      <a:r>
                        <a:rPr lang="sv-SE" sz="1050">
                          <a:solidFill>
                            <a:srgbClr val="111111"/>
                          </a:solidFill>
                          <a:effectLst/>
                        </a:rPr>
                        <a:t>63</a:t>
                      </a:r>
                    </a:p>
                  </a:txBody>
                  <a:tcPr marL="14666" marR="14666" marT="14666" marB="11000">
                    <a:lnL>
                      <a:noFill/>
                    </a:lnL>
                    <a:lnR>
                      <a:noFill/>
                    </a:lnR>
                    <a:lnT w="6096" cap="flat" cmpd="sng" algn="ctr">
                      <a:solidFill>
                        <a:srgbClr val="00A410"/>
                      </a:solidFill>
                      <a:prstDash val="solid"/>
                      <a:round/>
                      <a:headEnd type="none" w="med" len="med"/>
                      <a:tailEnd type="none" w="med" len="med"/>
                    </a:lnT>
                    <a:lnB w="6096" cap="flat" cmpd="sng" algn="ctr">
                      <a:solidFill>
                        <a:srgbClr val="2070D7"/>
                      </a:solidFill>
                      <a:prstDash val="solid"/>
                      <a:round/>
                      <a:headEnd type="none" w="med" len="med"/>
                      <a:tailEnd type="none" w="med" len="med"/>
                    </a:lnB>
                    <a:noFill/>
                  </a:tcPr>
                </a:tc>
                <a:tc>
                  <a:txBody>
                    <a:bodyPr/>
                    <a:lstStyle/>
                    <a:p>
                      <a:pPr algn="l" fontAlgn="t">
                        <a:buNone/>
                      </a:pPr>
                      <a:r>
                        <a:rPr lang="sv-SE" sz="1050">
                          <a:solidFill>
                            <a:srgbClr val="111111"/>
                          </a:solidFill>
                          <a:effectLst/>
                        </a:rPr>
                        <a:t>54</a:t>
                      </a:r>
                    </a:p>
                  </a:txBody>
                  <a:tcPr marL="14666" marR="14666" marT="14666" marB="11000">
                    <a:lnL>
                      <a:noFill/>
                    </a:lnL>
                    <a:lnR>
                      <a:noFill/>
                    </a:lnR>
                    <a:lnT w="6096" cap="flat" cmpd="sng" algn="ctr">
                      <a:solidFill>
                        <a:srgbClr val="C0AB10"/>
                      </a:solidFill>
                      <a:prstDash val="solid"/>
                      <a:round/>
                      <a:headEnd type="none" w="med" len="med"/>
                      <a:tailEnd type="none" w="med" len="med"/>
                    </a:lnT>
                    <a:lnB w="6096" cap="flat" cmpd="sng" algn="ctr">
                      <a:solidFill>
                        <a:srgbClr val="E078D7"/>
                      </a:solidFill>
                      <a:prstDash val="solid"/>
                      <a:round/>
                      <a:headEnd type="none" w="med" len="med"/>
                      <a:tailEnd type="none" w="med" len="med"/>
                    </a:lnB>
                    <a:noFill/>
                  </a:tcPr>
                </a:tc>
                <a:tc>
                  <a:txBody>
                    <a:bodyPr/>
                    <a:lstStyle/>
                    <a:p>
                      <a:pPr algn="l" fontAlgn="t">
                        <a:buNone/>
                      </a:pPr>
                      <a:r>
                        <a:rPr lang="sv-SE" sz="1050">
                          <a:solidFill>
                            <a:srgbClr val="111111"/>
                          </a:solidFill>
                          <a:effectLst/>
                        </a:rPr>
                        <a:t>54</a:t>
                      </a:r>
                    </a:p>
                  </a:txBody>
                  <a:tcPr marL="14666" marR="14666" marT="14666" marB="11000">
                    <a:lnL>
                      <a:noFill/>
                    </a:lnL>
                    <a:lnR>
                      <a:noFill/>
                    </a:lnR>
                    <a:lnT w="6096" cap="flat" cmpd="sng" algn="ctr">
                      <a:solidFill>
                        <a:srgbClr val="40A510"/>
                      </a:solidFill>
                      <a:prstDash val="solid"/>
                      <a:round/>
                      <a:headEnd type="none" w="med" len="med"/>
                      <a:tailEnd type="none" w="med" len="med"/>
                    </a:lnT>
                    <a:lnB w="6096" cap="flat" cmpd="sng" algn="ctr">
                      <a:solidFill>
                        <a:srgbClr val="E078D7"/>
                      </a:solidFill>
                      <a:prstDash val="solid"/>
                      <a:round/>
                      <a:headEnd type="none" w="med" len="med"/>
                      <a:tailEnd type="none" w="med" len="med"/>
                    </a:lnB>
                    <a:noFill/>
                  </a:tcPr>
                </a:tc>
                <a:extLst>
                  <a:ext uri="{0D108BD9-81ED-4DB2-BD59-A6C34878D82A}">
                    <a16:rowId xmlns:a16="http://schemas.microsoft.com/office/drawing/2014/main" val="2526617009"/>
                  </a:ext>
                </a:extLst>
              </a:tr>
              <a:tr h="244772">
                <a:tc>
                  <a:txBody>
                    <a:bodyPr/>
                    <a:lstStyle/>
                    <a:p>
                      <a:pPr algn="l" fontAlgn="t">
                        <a:buNone/>
                      </a:pPr>
                      <a:r>
                        <a:rPr lang="sv-SE" sz="1050">
                          <a:solidFill>
                            <a:srgbClr val="111111"/>
                          </a:solidFill>
                          <a:effectLst/>
                        </a:rPr>
                        <a:t>Alprazolam</a:t>
                      </a:r>
                    </a:p>
                  </a:txBody>
                  <a:tcPr marL="14666" marR="14666" marT="14666" marB="11000">
                    <a:lnL>
                      <a:noFill/>
                    </a:lnL>
                    <a:lnR>
                      <a:noFill/>
                    </a:lnR>
                    <a:lnT w="6096" cap="flat" cmpd="sng" algn="ctr">
                      <a:solidFill>
                        <a:srgbClr val="C0AB10"/>
                      </a:solidFill>
                      <a:prstDash val="solid"/>
                      <a:round/>
                      <a:headEnd type="none" w="med" len="med"/>
                      <a:tailEnd type="none" w="med" len="med"/>
                    </a:lnT>
                    <a:lnB w="6096" cap="flat" cmpd="sng" algn="ctr">
                      <a:solidFill>
                        <a:srgbClr val="A085D7"/>
                      </a:solidFill>
                      <a:prstDash val="solid"/>
                      <a:round/>
                      <a:headEnd type="none" w="med" len="med"/>
                      <a:tailEnd type="none" w="med" len="med"/>
                    </a:lnB>
                    <a:noFill/>
                  </a:tcPr>
                </a:tc>
                <a:tc>
                  <a:txBody>
                    <a:bodyPr/>
                    <a:lstStyle/>
                    <a:p>
                      <a:pPr algn="l" fontAlgn="t">
                        <a:buNone/>
                      </a:pPr>
                      <a:r>
                        <a:rPr lang="sv-SE" sz="1050">
                          <a:solidFill>
                            <a:srgbClr val="111111"/>
                          </a:solidFill>
                          <a:effectLst/>
                        </a:rPr>
                        <a:t>78</a:t>
                      </a:r>
                    </a:p>
                  </a:txBody>
                  <a:tcPr marL="14666" marR="14666" marT="14666" marB="11000">
                    <a:lnL>
                      <a:noFill/>
                    </a:lnL>
                    <a:lnR>
                      <a:noFill/>
                    </a:lnR>
                    <a:lnT w="6096" cap="flat" cmpd="sng" algn="ctr">
                      <a:solidFill>
                        <a:srgbClr val="40A610"/>
                      </a:solidFill>
                      <a:prstDash val="solid"/>
                      <a:round/>
                      <a:headEnd type="none" w="med" len="med"/>
                      <a:tailEnd type="none" w="med" len="med"/>
                    </a:lnT>
                    <a:lnB w="6096" cap="flat" cmpd="sng" algn="ctr">
                      <a:solidFill>
                        <a:srgbClr val="6082D7"/>
                      </a:solidFill>
                      <a:prstDash val="solid"/>
                      <a:round/>
                      <a:headEnd type="none" w="med" len="med"/>
                      <a:tailEnd type="none" w="med" len="med"/>
                    </a:lnB>
                    <a:noFill/>
                  </a:tcPr>
                </a:tc>
                <a:tc>
                  <a:txBody>
                    <a:bodyPr/>
                    <a:lstStyle/>
                    <a:p>
                      <a:pPr algn="l" fontAlgn="t">
                        <a:buNone/>
                      </a:pPr>
                      <a:r>
                        <a:rPr lang="sv-SE" sz="1050">
                          <a:solidFill>
                            <a:srgbClr val="111111"/>
                          </a:solidFill>
                          <a:effectLst/>
                        </a:rPr>
                        <a:t>91</a:t>
                      </a:r>
                    </a:p>
                  </a:txBody>
                  <a:tcPr marL="14666" marR="14666" marT="14666" marB="11000">
                    <a:lnL>
                      <a:noFill/>
                    </a:lnL>
                    <a:lnR>
                      <a:noFill/>
                    </a:lnR>
                    <a:lnT w="6096" cap="flat" cmpd="sng" algn="ctr">
                      <a:solidFill>
                        <a:srgbClr val="80A110"/>
                      </a:solidFill>
                      <a:prstDash val="solid"/>
                      <a:round/>
                      <a:headEnd type="none" w="med" len="med"/>
                      <a:tailEnd type="none" w="med" len="med"/>
                    </a:lnT>
                    <a:lnB w="6096" cap="flat" cmpd="sng" algn="ctr">
                      <a:solidFill>
                        <a:srgbClr val="A07ED7"/>
                      </a:solidFill>
                      <a:prstDash val="solid"/>
                      <a:round/>
                      <a:headEnd type="none" w="med" len="med"/>
                      <a:tailEnd type="none" w="med" len="med"/>
                    </a:lnB>
                    <a:noFill/>
                  </a:tcPr>
                </a:tc>
                <a:tc>
                  <a:txBody>
                    <a:bodyPr/>
                    <a:lstStyle/>
                    <a:p>
                      <a:pPr algn="l" fontAlgn="t">
                        <a:buNone/>
                      </a:pPr>
                      <a:r>
                        <a:rPr lang="sv-SE" sz="1050">
                          <a:solidFill>
                            <a:srgbClr val="111111"/>
                          </a:solidFill>
                          <a:effectLst/>
                        </a:rPr>
                        <a:t>106</a:t>
                      </a:r>
                    </a:p>
                  </a:txBody>
                  <a:tcPr marL="14666" marR="14666" marT="14666" marB="11000">
                    <a:lnL>
                      <a:noFill/>
                    </a:lnL>
                    <a:lnR>
                      <a:noFill/>
                    </a:lnR>
                    <a:lnT w="6096" cap="flat" cmpd="sng" algn="ctr">
                      <a:solidFill>
                        <a:srgbClr val="2070D7"/>
                      </a:solidFill>
                      <a:prstDash val="solid"/>
                      <a:round/>
                      <a:headEnd type="none" w="med" len="med"/>
                      <a:tailEnd type="none" w="med" len="med"/>
                    </a:lnT>
                    <a:lnB w="6096" cap="flat" cmpd="sng" algn="ctr">
                      <a:solidFill>
                        <a:srgbClr val="A088D7"/>
                      </a:solidFill>
                      <a:prstDash val="solid"/>
                      <a:round/>
                      <a:headEnd type="none" w="med" len="med"/>
                      <a:tailEnd type="none" w="med" len="med"/>
                    </a:lnB>
                    <a:noFill/>
                  </a:tcPr>
                </a:tc>
                <a:tc>
                  <a:txBody>
                    <a:bodyPr/>
                    <a:lstStyle/>
                    <a:p>
                      <a:pPr algn="l" fontAlgn="t">
                        <a:buNone/>
                      </a:pPr>
                      <a:r>
                        <a:rPr lang="sv-SE" sz="1050">
                          <a:solidFill>
                            <a:srgbClr val="111111"/>
                          </a:solidFill>
                          <a:effectLst/>
                        </a:rPr>
                        <a:t>76</a:t>
                      </a:r>
                    </a:p>
                  </a:txBody>
                  <a:tcPr marL="14666" marR="14666" marT="14666" marB="11000">
                    <a:lnL>
                      <a:noFill/>
                    </a:lnL>
                    <a:lnR>
                      <a:noFill/>
                    </a:lnR>
                    <a:lnT w="6096" cap="flat" cmpd="sng" algn="ctr">
                      <a:solidFill>
                        <a:srgbClr val="E078D7"/>
                      </a:solidFill>
                      <a:prstDash val="solid"/>
                      <a:round/>
                      <a:headEnd type="none" w="med" len="med"/>
                      <a:tailEnd type="none" w="med" len="med"/>
                    </a:lnT>
                    <a:lnB w="6096" cap="flat" cmpd="sng" algn="ctr">
                      <a:solidFill>
                        <a:srgbClr val="207ED7"/>
                      </a:solidFill>
                      <a:prstDash val="solid"/>
                      <a:round/>
                      <a:headEnd type="none" w="med" len="med"/>
                      <a:tailEnd type="none" w="med" len="med"/>
                    </a:lnB>
                    <a:noFill/>
                  </a:tcPr>
                </a:tc>
                <a:tc>
                  <a:txBody>
                    <a:bodyPr/>
                    <a:lstStyle/>
                    <a:p>
                      <a:pPr algn="l" fontAlgn="t">
                        <a:buNone/>
                      </a:pPr>
                      <a:r>
                        <a:rPr lang="sv-SE" sz="1050">
                          <a:solidFill>
                            <a:srgbClr val="111111"/>
                          </a:solidFill>
                          <a:effectLst/>
                        </a:rPr>
                        <a:t>52</a:t>
                      </a:r>
                    </a:p>
                  </a:txBody>
                  <a:tcPr marL="14666" marR="14666" marT="14666" marB="11000">
                    <a:lnL>
                      <a:noFill/>
                    </a:lnL>
                    <a:lnR>
                      <a:noFill/>
                    </a:lnR>
                    <a:lnT w="6096" cap="flat" cmpd="sng" algn="ctr">
                      <a:solidFill>
                        <a:srgbClr val="E078D7"/>
                      </a:solidFill>
                      <a:prstDash val="solid"/>
                      <a:round/>
                      <a:headEnd type="none" w="med" len="med"/>
                      <a:tailEnd type="none" w="med" len="med"/>
                    </a:lnT>
                    <a:lnB w="6096" cap="flat" cmpd="sng" algn="ctr">
                      <a:solidFill>
                        <a:srgbClr val="A097D7"/>
                      </a:solidFill>
                      <a:prstDash val="solid"/>
                      <a:round/>
                      <a:headEnd type="none" w="med" len="med"/>
                      <a:tailEnd type="none" w="med" len="med"/>
                    </a:lnB>
                    <a:noFill/>
                  </a:tcPr>
                </a:tc>
                <a:extLst>
                  <a:ext uri="{0D108BD9-81ED-4DB2-BD59-A6C34878D82A}">
                    <a16:rowId xmlns:a16="http://schemas.microsoft.com/office/drawing/2014/main" val="2663680171"/>
                  </a:ext>
                </a:extLst>
              </a:tr>
              <a:tr h="244772">
                <a:tc>
                  <a:txBody>
                    <a:bodyPr/>
                    <a:lstStyle/>
                    <a:p>
                      <a:pPr algn="l" fontAlgn="t">
                        <a:buNone/>
                      </a:pPr>
                      <a:r>
                        <a:rPr lang="sv-SE" sz="1050">
                          <a:solidFill>
                            <a:srgbClr val="111111"/>
                          </a:solidFill>
                          <a:effectLst/>
                        </a:rPr>
                        <a:t>Pregabalin</a:t>
                      </a:r>
                    </a:p>
                  </a:txBody>
                  <a:tcPr marL="14666" marR="14666" marT="14666" marB="11000">
                    <a:lnL>
                      <a:noFill/>
                    </a:lnL>
                    <a:lnR>
                      <a:noFill/>
                    </a:lnR>
                    <a:lnT w="6096" cap="flat" cmpd="sng" algn="ctr">
                      <a:solidFill>
                        <a:srgbClr val="A085D7"/>
                      </a:solidFill>
                      <a:prstDash val="solid"/>
                      <a:round/>
                      <a:headEnd type="none" w="med" len="med"/>
                      <a:tailEnd type="none" w="med" len="med"/>
                    </a:lnT>
                    <a:lnB w="6096" cap="flat" cmpd="sng" algn="ctr">
                      <a:solidFill>
                        <a:srgbClr val="2099D7"/>
                      </a:solidFill>
                      <a:prstDash val="solid"/>
                      <a:round/>
                      <a:headEnd type="none" w="med" len="med"/>
                      <a:tailEnd type="none" w="med" len="med"/>
                    </a:lnB>
                    <a:noFill/>
                  </a:tcPr>
                </a:tc>
                <a:tc>
                  <a:txBody>
                    <a:bodyPr/>
                    <a:lstStyle/>
                    <a:p>
                      <a:pPr algn="l" fontAlgn="t">
                        <a:buNone/>
                      </a:pPr>
                      <a:r>
                        <a:rPr lang="sv-SE" sz="1050">
                          <a:solidFill>
                            <a:srgbClr val="111111"/>
                          </a:solidFill>
                          <a:effectLst/>
                        </a:rPr>
                        <a:t>40</a:t>
                      </a:r>
                    </a:p>
                  </a:txBody>
                  <a:tcPr marL="14666" marR="14666" marT="14666" marB="11000">
                    <a:lnL>
                      <a:noFill/>
                    </a:lnL>
                    <a:lnR>
                      <a:noFill/>
                    </a:lnR>
                    <a:lnT w="6096" cap="flat" cmpd="sng" algn="ctr">
                      <a:solidFill>
                        <a:srgbClr val="6082D7"/>
                      </a:solidFill>
                      <a:prstDash val="solid"/>
                      <a:round/>
                      <a:headEnd type="none" w="med" len="med"/>
                      <a:tailEnd type="none" w="med" len="med"/>
                    </a:lnT>
                    <a:lnB w="6096" cap="flat" cmpd="sng" algn="ctr">
                      <a:solidFill>
                        <a:srgbClr val="A098D7"/>
                      </a:solidFill>
                      <a:prstDash val="solid"/>
                      <a:round/>
                      <a:headEnd type="none" w="med" len="med"/>
                      <a:tailEnd type="none" w="med" len="med"/>
                    </a:lnB>
                    <a:noFill/>
                  </a:tcPr>
                </a:tc>
                <a:tc>
                  <a:txBody>
                    <a:bodyPr/>
                    <a:lstStyle/>
                    <a:p>
                      <a:pPr algn="l" fontAlgn="t">
                        <a:buNone/>
                      </a:pPr>
                      <a:r>
                        <a:rPr lang="sv-SE" sz="1050">
                          <a:solidFill>
                            <a:srgbClr val="111111"/>
                          </a:solidFill>
                          <a:effectLst/>
                        </a:rPr>
                        <a:t>41</a:t>
                      </a:r>
                    </a:p>
                  </a:txBody>
                  <a:tcPr marL="14666" marR="14666" marT="14666" marB="11000">
                    <a:lnL>
                      <a:noFill/>
                    </a:lnL>
                    <a:lnR>
                      <a:noFill/>
                    </a:lnR>
                    <a:lnT w="6096" cap="flat" cmpd="sng" algn="ctr">
                      <a:solidFill>
                        <a:srgbClr val="A07ED7"/>
                      </a:solidFill>
                      <a:prstDash val="solid"/>
                      <a:round/>
                      <a:headEnd type="none" w="med" len="med"/>
                      <a:tailEnd type="none" w="med" len="med"/>
                    </a:lnT>
                    <a:lnB w="6096" cap="flat" cmpd="sng" algn="ctr">
                      <a:solidFill>
                        <a:srgbClr val="2096D7"/>
                      </a:solidFill>
                      <a:prstDash val="solid"/>
                      <a:round/>
                      <a:headEnd type="none" w="med" len="med"/>
                      <a:tailEnd type="none" w="med" len="med"/>
                    </a:lnB>
                    <a:noFill/>
                  </a:tcPr>
                </a:tc>
                <a:tc>
                  <a:txBody>
                    <a:bodyPr/>
                    <a:lstStyle/>
                    <a:p>
                      <a:pPr algn="l" fontAlgn="t">
                        <a:buNone/>
                      </a:pPr>
                      <a:r>
                        <a:rPr lang="sv-SE" sz="1050">
                          <a:solidFill>
                            <a:srgbClr val="111111"/>
                          </a:solidFill>
                          <a:effectLst/>
                        </a:rPr>
                        <a:t>50</a:t>
                      </a:r>
                    </a:p>
                  </a:txBody>
                  <a:tcPr marL="14666" marR="14666" marT="14666" marB="11000">
                    <a:lnL>
                      <a:noFill/>
                    </a:lnL>
                    <a:lnR>
                      <a:noFill/>
                    </a:lnR>
                    <a:lnT w="6096" cap="flat" cmpd="sng" algn="ctr">
                      <a:solidFill>
                        <a:srgbClr val="A088D7"/>
                      </a:solidFill>
                      <a:prstDash val="solid"/>
                      <a:round/>
                      <a:headEnd type="none" w="med" len="med"/>
                      <a:tailEnd type="none" w="med" len="med"/>
                    </a:lnT>
                    <a:lnB w="6096" cap="flat" cmpd="sng" algn="ctr">
                      <a:solidFill>
                        <a:srgbClr val="608FD7"/>
                      </a:solidFill>
                      <a:prstDash val="solid"/>
                      <a:round/>
                      <a:headEnd type="none" w="med" len="med"/>
                      <a:tailEnd type="none" w="med" len="med"/>
                    </a:lnB>
                    <a:noFill/>
                  </a:tcPr>
                </a:tc>
                <a:tc>
                  <a:txBody>
                    <a:bodyPr/>
                    <a:lstStyle/>
                    <a:p>
                      <a:pPr algn="l" fontAlgn="t">
                        <a:buNone/>
                      </a:pPr>
                      <a:r>
                        <a:rPr lang="sv-SE" sz="1050">
                          <a:solidFill>
                            <a:srgbClr val="111111"/>
                          </a:solidFill>
                          <a:effectLst/>
                        </a:rPr>
                        <a:t>48</a:t>
                      </a:r>
                    </a:p>
                  </a:txBody>
                  <a:tcPr marL="14666" marR="14666" marT="14666" marB="11000">
                    <a:lnL>
                      <a:noFill/>
                    </a:lnL>
                    <a:lnR>
                      <a:noFill/>
                    </a:lnR>
                    <a:lnT w="6096" cap="flat" cmpd="sng" algn="ctr">
                      <a:solidFill>
                        <a:srgbClr val="207ED7"/>
                      </a:solidFill>
                      <a:prstDash val="solid"/>
                      <a:round/>
                      <a:headEnd type="none" w="med" len="med"/>
                      <a:tailEnd type="none" w="med" len="med"/>
                    </a:lnT>
                    <a:lnB w="6096" cap="flat" cmpd="sng" algn="ctr">
                      <a:solidFill>
                        <a:srgbClr val="20A7D7"/>
                      </a:solidFill>
                      <a:prstDash val="solid"/>
                      <a:round/>
                      <a:headEnd type="none" w="med" len="med"/>
                      <a:tailEnd type="none" w="med" len="med"/>
                    </a:lnB>
                    <a:noFill/>
                  </a:tcPr>
                </a:tc>
                <a:tc>
                  <a:txBody>
                    <a:bodyPr/>
                    <a:lstStyle/>
                    <a:p>
                      <a:pPr algn="l" fontAlgn="t">
                        <a:buNone/>
                      </a:pPr>
                      <a:r>
                        <a:rPr lang="sv-SE" sz="1050" dirty="0">
                          <a:solidFill>
                            <a:srgbClr val="111111"/>
                          </a:solidFill>
                          <a:effectLst/>
                        </a:rPr>
                        <a:t>48</a:t>
                      </a:r>
                    </a:p>
                  </a:txBody>
                  <a:tcPr marL="14666" marR="14666" marT="14666" marB="11000">
                    <a:lnL>
                      <a:noFill/>
                    </a:lnL>
                    <a:lnR>
                      <a:noFill/>
                    </a:lnR>
                    <a:lnT w="6096" cap="flat" cmpd="sng" algn="ctr">
                      <a:solidFill>
                        <a:srgbClr val="A097D7"/>
                      </a:solidFill>
                      <a:prstDash val="solid"/>
                      <a:round/>
                      <a:headEnd type="none" w="med" len="med"/>
                      <a:tailEnd type="none" w="med" len="med"/>
                    </a:lnT>
                    <a:lnB w="6096" cap="flat" cmpd="sng" algn="ctr">
                      <a:solidFill>
                        <a:srgbClr val="20A1D7"/>
                      </a:solidFill>
                      <a:prstDash val="solid"/>
                      <a:round/>
                      <a:headEnd type="none" w="med" len="med"/>
                      <a:tailEnd type="none" w="med" len="med"/>
                    </a:lnB>
                    <a:noFill/>
                  </a:tcPr>
                </a:tc>
                <a:extLst>
                  <a:ext uri="{0D108BD9-81ED-4DB2-BD59-A6C34878D82A}">
                    <a16:rowId xmlns:a16="http://schemas.microsoft.com/office/drawing/2014/main" val="1655730942"/>
                  </a:ext>
                </a:extLst>
              </a:tr>
              <a:tr h="142308">
                <a:tc>
                  <a:txBody>
                    <a:bodyPr/>
                    <a:lstStyle/>
                    <a:p>
                      <a:pPr algn="l" fontAlgn="t">
                        <a:buNone/>
                      </a:pPr>
                      <a:r>
                        <a:rPr lang="sv-SE" sz="1050">
                          <a:solidFill>
                            <a:srgbClr val="111111"/>
                          </a:solidFill>
                          <a:effectLst/>
                        </a:rPr>
                        <a:t>Tramadol</a:t>
                      </a:r>
                    </a:p>
                  </a:txBody>
                  <a:tcPr marL="14666" marR="14666" marT="14666" marB="11000">
                    <a:lnL>
                      <a:noFill/>
                    </a:lnL>
                    <a:lnR>
                      <a:noFill/>
                    </a:lnR>
                    <a:lnT w="6096" cap="flat" cmpd="sng" algn="ctr">
                      <a:solidFill>
                        <a:srgbClr val="2099D7"/>
                      </a:solidFill>
                      <a:prstDash val="solid"/>
                      <a:round/>
                      <a:headEnd type="none" w="med" len="med"/>
                      <a:tailEnd type="none" w="med" len="med"/>
                    </a:lnT>
                    <a:lnB w="6096" cap="flat" cmpd="sng" algn="ctr">
                      <a:solidFill>
                        <a:srgbClr val="E09BD7"/>
                      </a:solidFill>
                      <a:prstDash val="solid"/>
                      <a:round/>
                      <a:headEnd type="none" w="med" len="med"/>
                      <a:tailEnd type="none" w="med" len="med"/>
                    </a:lnB>
                    <a:noFill/>
                  </a:tcPr>
                </a:tc>
                <a:tc>
                  <a:txBody>
                    <a:bodyPr/>
                    <a:lstStyle/>
                    <a:p>
                      <a:pPr algn="l" fontAlgn="t">
                        <a:buNone/>
                      </a:pPr>
                      <a:r>
                        <a:rPr lang="sv-SE" sz="1050">
                          <a:solidFill>
                            <a:srgbClr val="111111"/>
                          </a:solidFill>
                          <a:effectLst/>
                        </a:rPr>
                        <a:t>61</a:t>
                      </a:r>
                    </a:p>
                  </a:txBody>
                  <a:tcPr marL="14666" marR="14666" marT="14666" marB="11000">
                    <a:lnL>
                      <a:noFill/>
                    </a:lnL>
                    <a:lnR>
                      <a:noFill/>
                    </a:lnR>
                    <a:lnT w="6096" cap="flat" cmpd="sng" algn="ctr">
                      <a:solidFill>
                        <a:srgbClr val="A098D7"/>
                      </a:solidFill>
                      <a:prstDash val="solid"/>
                      <a:round/>
                      <a:headEnd type="none" w="med" len="med"/>
                      <a:tailEnd type="none" w="med" len="med"/>
                    </a:lnT>
                    <a:lnB w="6096" cap="flat" cmpd="sng" algn="ctr">
                      <a:solidFill>
                        <a:srgbClr val="209ED7"/>
                      </a:solidFill>
                      <a:prstDash val="solid"/>
                      <a:round/>
                      <a:headEnd type="none" w="med" len="med"/>
                      <a:tailEnd type="none" w="med" len="med"/>
                    </a:lnB>
                    <a:noFill/>
                  </a:tcPr>
                </a:tc>
                <a:tc>
                  <a:txBody>
                    <a:bodyPr/>
                    <a:lstStyle/>
                    <a:p>
                      <a:pPr algn="l" fontAlgn="t">
                        <a:buNone/>
                      </a:pPr>
                      <a:r>
                        <a:rPr lang="sv-SE" sz="1050">
                          <a:solidFill>
                            <a:srgbClr val="111111"/>
                          </a:solidFill>
                          <a:effectLst/>
                        </a:rPr>
                        <a:t>51</a:t>
                      </a:r>
                    </a:p>
                  </a:txBody>
                  <a:tcPr marL="14666" marR="14666" marT="14666" marB="11000">
                    <a:lnL>
                      <a:noFill/>
                    </a:lnL>
                    <a:lnR>
                      <a:noFill/>
                    </a:lnR>
                    <a:lnT w="6096" cap="flat" cmpd="sng" algn="ctr">
                      <a:solidFill>
                        <a:srgbClr val="2096D7"/>
                      </a:solidFill>
                      <a:prstDash val="solid"/>
                      <a:round/>
                      <a:headEnd type="none" w="med" len="med"/>
                      <a:tailEnd type="none" w="med" len="med"/>
                    </a:lnT>
                    <a:lnB w="6096" cap="flat" cmpd="sng" algn="ctr">
                      <a:solidFill>
                        <a:srgbClr val="609ED7"/>
                      </a:solidFill>
                      <a:prstDash val="solid"/>
                      <a:round/>
                      <a:headEnd type="none" w="med" len="med"/>
                      <a:tailEnd type="none" w="med" len="med"/>
                    </a:lnB>
                    <a:noFill/>
                  </a:tcPr>
                </a:tc>
                <a:tc>
                  <a:txBody>
                    <a:bodyPr/>
                    <a:lstStyle/>
                    <a:p>
                      <a:pPr algn="l" fontAlgn="t">
                        <a:buNone/>
                      </a:pPr>
                      <a:r>
                        <a:rPr lang="sv-SE" sz="1050">
                          <a:solidFill>
                            <a:srgbClr val="111111"/>
                          </a:solidFill>
                          <a:effectLst/>
                        </a:rPr>
                        <a:t>63</a:t>
                      </a:r>
                    </a:p>
                  </a:txBody>
                  <a:tcPr marL="14666" marR="14666" marT="14666" marB="11000">
                    <a:lnL>
                      <a:noFill/>
                    </a:lnL>
                    <a:lnR>
                      <a:noFill/>
                    </a:lnR>
                    <a:lnT w="6096" cap="flat" cmpd="sng" algn="ctr">
                      <a:solidFill>
                        <a:srgbClr val="608FD7"/>
                      </a:solidFill>
                      <a:prstDash val="solid"/>
                      <a:round/>
                      <a:headEnd type="none" w="med" len="med"/>
                      <a:tailEnd type="none" w="med" len="med"/>
                    </a:lnT>
                    <a:lnB w="6096" cap="flat" cmpd="sng" algn="ctr">
                      <a:solidFill>
                        <a:srgbClr val="20B9D7"/>
                      </a:solidFill>
                      <a:prstDash val="solid"/>
                      <a:round/>
                      <a:headEnd type="none" w="med" len="med"/>
                      <a:tailEnd type="none" w="med" len="med"/>
                    </a:lnB>
                    <a:noFill/>
                  </a:tcPr>
                </a:tc>
                <a:tc>
                  <a:txBody>
                    <a:bodyPr/>
                    <a:lstStyle/>
                    <a:p>
                      <a:pPr algn="l" fontAlgn="t">
                        <a:buNone/>
                      </a:pPr>
                      <a:r>
                        <a:rPr lang="sv-SE" sz="1050">
                          <a:solidFill>
                            <a:srgbClr val="111111"/>
                          </a:solidFill>
                          <a:effectLst/>
                        </a:rPr>
                        <a:t>44</a:t>
                      </a:r>
                    </a:p>
                  </a:txBody>
                  <a:tcPr marL="14666" marR="14666" marT="14666" marB="11000">
                    <a:lnL>
                      <a:noFill/>
                    </a:lnL>
                    <a:lnR>
                      <a:noFill/>
                    </a:lnR>
                    <a:lnT w="6096" cap="flat" cmpd="sng" algn="ctr">
                      <a:solidFill>
                        <a:srgbClr val="20A7D7"/>
                      </a:solidFill>
                      <a:prstDash val="solid"/>
                      <a:round/>
                      <a:headEnd type="none" w="med" len="med"/>
                      <a:tailEnd type="none" w="med" len="med"/>
                    </a:lnT>
                    <a:lnB w="6096" cap="flat" cmpd="sng" algn="ctr">
                      <a:solidFill>
                        <a:srgbClr val="60AED7"/>
                      </a:solidFill>
                      <a:prstDash val="solid"/>
                      <a:round/>
                      <a:headEnd type="none" w="med" len="med"/>
                      <a:tailEnd type="none" w="med" len="med"/>
                    </a:lnB>
                    <a:noFill/>
                  </a:tcPr>
                </a:tc>
                <a:tc>
                  <a:txBody>
                    <a:bodyPr/>
                    <a:lstStyle/>
                    <a:p>
                      <a:pPr algn="l" fontAlgn="t">
                        <a:buNone/>
                      </a:pPr>
                      <a:r>
                        <a:rPr lang="sv-SE" sz="1050">
                          <a:solidFill>
                            <a:srgbClr val="111111"/>
                          </a:solidFill>
                          <a:effectLst/>
                        </a:rPr>
                        <a:t>44</a:t>
                      </a:r>
                    </a:p>
                  </a:txBody>
                  <a:tcPr marL="14666" marR="14666" marT="14666" marB="11000">
                    <a:lnL>
                      <a:noFill/>
                    </a:lnL>
                    <a:lnR>
                      <a:noFill/>
                    </a:lnR>
                    <a:lnT w="6096" cap="flat" cmpd="sng" algn="ctr">
                      <a:solidFill>
                        <a:srgbClr val="20A1D7"/>
                      </a:solidFill>
                      <a:prstDash val="solid"/>
                      <a:round/>
                      <a:headEnd type="none" w="med" len="med"/>
                      <a:tailEnd type="none" w="med" len="med"/>
                    </a:lnT>
                    <a:lnB w="6096" cap="flat" cmpd="sng" algn="ctr">
                      <a:solidFill>
                        <a:srgbClr val="20B0D7"/>
                      </a:solidFill>
                      <a:prstDash val="solid"/>
                      <a:round/>
                      <a:headEnd type="none" w="med" len="med"/>
                      <a:tailEnd type="none" w="med" len="med"/>
                    </a:lnB>
                    <a:noFill/>
                  </a:tcPr>
                </a:tc>
                <a:extLst>
                  <a:ext uri="{0D108BD9-81ED-4DB2-BD59-A6C34878D82A}">
                    <a16:rowId xmlns:a16="http://schemas.microsoft.com/office/drawing/2014/main" val="2520656161"/>
                  </a:ext>
                </a:extLst>
              </a:tr>
              <a:tr h="142308">
                <a:tc>
                  <a:txBody>
                    <a:bodyPr/>
                    <a:lstStyle/>
                    <a:p>
                      <a:pPr algn="l" fontAlgn="t">
                        <a:buNone/>
                      </a:pPr>
                      <a:r>
                        <a:rPr lang="sv-SE" sz="1050">
                          <a:solidFill>
                            <a:srgbClr val="111111"/>
                          </a:solidFill>
                          <a:effectLst/>
                        </a:rPr>
                        <a:t>Metadon</a:t>
                      </a:r>
                    </a:p>
                  </a:txBody>
                  <a:tcPr marL="14666" marR="14666" marT="14666" marB="11000">
                    <a:lnL>
                      <a:noFill/>
                    </a:lnL>
                    <a:lnR>
                      <a:noFill/>
                    </a:lnR>
                    <a:lnT w="6096" cap="flat" cmpd="sng" algn="ctr">
                      <a:solidFill>
                        <a:srgbClr val="E09BD7"/>
                      </a:solidFill>
                      <a:prstDash val="solid"/>
                      <a:round/>
                      <a:headEnd type="none" w="med" len="med"/>
                      <a:tailEnd type="none" w="med" len="med"/>
                    </a:lnT>
                    <a:lnB w="6096" cap="flat" cmpd="sng" algn="ctr">
                      <a:solidFill>
                        <a:srgbClr val="A0AED7"/>
                      </a:solidFill>
                      <a:prstDash val="solid"/>
                      <a:round/>
                      <a:headEnd type="none" w="med" len="med"/>
                      <a:tailEnd type="none" w="med" len="med"/>
                    </a:lnB>
                    <a:noFill/>
                  </a:tcPr>
                </a:tc>
                <a:tc>
                  <a:txBody>
                    <a:bodyPr/>
                    <a:lstStyle/>
                    <a:p>
                      <a:pPr algn="l" fontAlgn="t">
                        <a:buNone/>
                      </a:pPr>
                      <a:r>
                        <a:rPr lang="sv-SE" sz="1050">
                          <a:solidFill>
                            <a:srgbClr val="111111"/>
                          </a:solidFill>
                          <a:effectLst/>
                        </a:rPr>
                        <a:t>40</a:t>
                      </a:r>
                    </a:p>
                  </a:txBody>
                  <a:tcPr marL="14666" marR="14666" marT="14666" marB="11000">
                    <a:lnL>
                      <a:noFill/>
                    </a:lnL>
                    <a:lnR>
                      <a:noFill/>
                    </a:lnR>
                    <a:lnT w="6096" cap="flat" cmpd="sng" algn="ctr">
                      <a:solidFill>
                        <a:srgbClr val="209ED7"/>
                      </a:solidFill>
                      <a:prstDash val="solid"/>
                      <a:round/>
                      <a:headEnd type="none" w="med" len="med"/>
                      <a:tailEnd type="none" w="med" len="med"/>
                    </a:lnT>
                    <a:lnB w="6096" cap="flat" cmpd="sng" algn="ctr">
                      <a:solidFill>
                        <a:srgbClr val="20B7D7"/>
                      </a:solidFill>
                      <a:prstDash val="solid"/>
                      <a:round/>
                      <a:headEnd type="none" w="med" len="med"/>
                      <a:tailEnd type="none" w="med" len="med"/>
                    </a:lnB>
                    <a:noFill/>
                  </a:tcPr>
                </a:tc>
                <a:tc>
                  <a:txBody>
                    <a:bodyPr/>
                    <a:lstStyle/>
                    <a:p>
                      <a:pPr algn="l" fontAlgn="t">
                        <a:buNone/>
                      </a:pPr>
                      <a:r>
                        <a:rPr lang="sv-SE" sz="1050">
                          <a:solidFill>
                            <a:srgbClr val="111111"/>
                          </a:solidFill>
                          <a:effectLst/>
                        </a:rPr>
                        <a:t>57</a:t>
                      </a:r>
                    </a:p>
                  </a:txBody>
                  <a:tcPr marL="14666" marR="14666" marT="14666" marB="11000">
                    <a:lnL>
                      <a:noFill/>
                    </a:lnL>
                    <a:lnR>
                      <a:noFill/>
                    </a:lnR>
                    <a:lnT w="6096" cap="flat" cmpd="sng" algn="ctr">
                      <a:solidFill>
                        <a:srgbClr val="609ED7"/>
                      </a:solidFill>
                      <a:prstDash val="solid"/>
                      <a:round/>
                      <a:headEnd type="none" w="med" len="med"/>
                      <a:tailEnd type="none" w="med" len="med"/>
                    </a:lnT>
                    <a:lnB w="6096" cap="flat" cmpd="sng" algn="ctr">
                      <a:solidFill>
                        <a:srgbClr val="60BBD7"/>
                      </a:solidFill>
                      <a:prstDash val="solid"/>
                      <a:round/>
                      <a:headEnd type="none" w="med" len="med"/>
                      <a:tailEnd type="none" w="med" len="med"/>
                    </a:lnB>
                    <a:noFill/>
                  </a:tcPr>
                </a:tc>
                <a:tc>
                  <a:txBody>
                    <a:bodyPr/>
                    <a:lstStyle/>
                    <a:p>
                      <a:pPr algn="l" fontAlgn="t">
                        <a:buNone/>
                      </a:pPr>
                      <a:r>
                        <a:rPr lang="sv-SE" sz="1050">
                          <a:solidFill>
                            <a:srgbClr val="111111"/>
                          </a:solidFill>
                          <a:effectLst/>
                        </a:rPr>
                        <a:t>62</a:t>
                      </a:r>
                    </a:p>
                  </a:txBody>
                  <a:tcPr marL="14666" marR="14666" marT="14666" marB="11000">
                    <a:lnL>
                      <a:noFill/>
                    </a:lnL>
                    <a:lnR>
                      <a:noFill/>
                    </a:lnR>
                    <a:lnT w="6096" cap="flat" cmpd="sng" algn="ctr">
                      <a:solidFill>
                        <a:srgbClr val="20B9D7"/>
                      </a:solidFill>
                      <a:prstDash val="solid"/>
                      <a:round/>
                      <a:headEnd type="none" w="med" len="med"/>
                      <a:tailEnd type="none" w="med" len="med"/>
                    </a:lnT>
                    <a:lnB w="6096" cap="flat" cmpd="sng" algn="ctr">
                      <a:solidFill>
                        <a:srgbClr val="A0C8D7"/>
                      </a:solidFill>
                      <a:prstDash val="solid"/>
                      <a:round/>
                      <a:headEnd type="none" w="med" len="med"/>
                      <a:tailEnd type="none" w="med" len="med"/>
                    </a:lnB>
                    <a:noFill/>
                  </a:tcPr>
                </a:tc>
                <a:tc>
                  <a:txBody>
                    <a:bodyPr/>
                    <a:lstStyle/>
                    <a:p>
                      <a:pPr algn="l" fontAlgn="t">
                        <a:buNone/>
                      </a:pPr>
                      <a:r>
                        <a:rPr lang="sv-SE" sz="1050">
                          <a:solidFill>
                            <a:srgbClr val="111111"/>
                          </a:solidFill>
                          <a:effectLst/>
                        </a:rPr>
                        <a:t>45</a:t>
                      </a:r>
                    </a:p>
                  </a:txBody>
                  <a:tcPr marL="14666" marR="14666" marT="14666" marB="11000">
                    <a:lnL>
                      <a:noFill/>
                    </a:lnL>
                    <a:lnR>
                      <a:noFill/>
                    </a:lnR>
                    <a:lnT w="6096" cap="flat" cmpd="sng" algn="ctr">
                      <a:solidFill>
                        <a:srgbClr val="60AED7"/>
                      </a:solidFill>
                      <a:prstDash val="solid"/>
                      <a:round/>
                      <a:headEnd type="none" w="med" len="med"/>
                      <a:tailEnd type="none" w="med" len="med"/>
                    </a:lnT>
                    <a:lnB w="6096" cap="flat" cmpd="sng" algn="ctr">
                      <a:solidFill>
                        <a:srgbClr val="A0BDD7"/>
                      </a:solidFill>
                      <a:prstDash val="solid"/>
                      <a:round/>
                      <a:headEnd type="none" w="med" len="med"/>
                      <a:tailEnd type="none" w="med" len="med"/>
                    </a:lnB>
                    <a:noFill/>
                  </a:tcPr>
                </a:tc>
                <a:tc>
                  <a:txBody>
                    <a:bodyPr/>
                    <a:lstStyle/>
                    <a:p>
                      <a:pPr algn="l" fontAlgn="t">
                        <a:buNone/>
                      </a:pPr>
                      <a:r>
                        <a:rPr lang="sv-SE" sz="1050">
                          <a:solidFill>
                            <a:srgbClr val="111111"/>
                          </a:solidFill>
                          <a:effectLst/>
                        </a:rPr>
                        <a:t>42</a:t>
                      </a:r>
                    </a:p>
                  </a:txBody>
                  <a:tcPr marL="14666" marR="14666" marT="14666" marB="11000">
                    <a:lnL>
                      <a:noFill/>
                    </a:lnL>
                    <a:lnR>
                      <a:noFill/>
                    </a:lnR>
                    <a:lnT w="6096" cap="flat" cmpd="sng" algn="ctr">
                      <a:solidFill>
                        <a:srgbClr val="20B0D7"/>
                      </a:solidFill>
                      <a:prstDash val="solid"/>
                      <a:round/>
                      <a:headEnd type="none" w="med" len="med"/>
                      <a:tailEnd type="none" w="med" len="med"/>
                    </a:lnT>
                    <a:lnB w="6096" cap="flat" cmpd="sng" algn="ctr">
                      <a:solidFill>
                        <a:srgbClr val="E0BCD7"/>
                      </a:solidFill>
                      <a:prstDash val="solid"/>
                      <a:round/>
                      <a:headEnd type="none" w="med" len="med"/>
                      <a:tailEnd type="none" w="med" len="med"/>
                    </a:lnB>
                    <a:noFill/>
                  </a:tcPr>
                </a:tc>
                <a:extLst>
                  <a:ext uri="{0D108BD9-81ED-4DB2-BD59-A6C34878D82A}">
                    <a16:rowId xmlns:a16="http://schemas.microsoft.com/office/drawing/2014/main" val="3937651617"/>
                  </a:ext>
                </a:extLst>
              </a:tr>
              <a:tr h="142308">
                <a:tc>
                  <a:txBody>
                    <a:bodyPr/>
                    <a:lstStyle/>
                    <a:p>
                      <a:pPr algn="l" fontAlgn="t">
                        <a:buNone/>
                      </a:pPr>
                      <a:r>
                        <a:rPr lang="sv-SE" sz="1050">
                          <a:solidFill>
                            <a:srgbClr val="111111"/>
                          </a:solidFill>
                          <a:effectLst/>
                        </a:rPr>
                        <a:t>Kokain</a:t>
                      </a:r>
                    </a:p>
                  </a:txBody>
                  <a:tcPr marL="14666" marR="14666" marT="14666" marB="11000">
                    <a:lnL>
                      <a:noFill/>
                    </a:lnL>
                    <a:lnR>
                      <a:noFill/>
                    </a:lnR>
                    <a:lnT w="6096" cap="flat" cmpd="sng" algn="ctr">
                      <a:solidFill>
                        <a:srgbClr val="A0AED7"/>
                      </a:solidFill>
                      <a:prstDash val="solid"/>
                      <a:round/>
                      <a:headEnd type="none" w="med" len="med"/>
                      <a:tailEnd type="none" w="med" len="med"/>
                    </a:lnT>
                    <a:lnB w="6096" cap="flat" cmpd="sng" algn="ctr">
                      <a:solidFill>
                        <a:srgbClr val="20D3D7"/>
                      </a:solidFill>
                      <a:prstDash val="solid"/>
                      <a:round/>
                      <a:headEnd type="none" w="med" len="med"/>
                      <a:tailEnd type="none" w="med" len="med"/>
                    </a:lnB>
                    <a:noFill/>
                  </a:tcPr>
                </a:tc>
                <a:tc>
                  <a:txBody>
                    <a:bodyPr/>
                    <a:lstStyle/>
                    <a:p>
                      <a:pPr algn="l" fontAlgn="t">
                        <a:buNone/>
                      </a:pPr>
                      <a:r>
                        <a:rPr lang="sv-SE" sz="1050">
                          <a:solidFill>
                            <a:srgbClr val="111111"/>
                          </a:solidFill>
                          <a:effectLst/>
                        </a:rPr>
                        <a:t>8</a:t>
                      </a:r>
                    </a:p>
                  </a:txBody>
                  <a:tcPr marL="14666" marR="14666" marT="14666" marB="11000">
                    <a:lnL>
                      <a:noFill/>
                    </a:lnL>
                    <a:lnR>
                      <a:noFill/>
                    </a:lnR>
                    <a:lnT w="6096" cap="flat" cmpd="sng" algn="ctr">
                      <a:solidFill>
                        <a:srgbClr val="20B7D7"/>
                      </a:solidFill>
                      <a:prstDash val="solid"/>
                      <a:round/>
                      <a:headEnd type="none" w="med" len="med"/>
                      <a:tailEnd type="none" w="med" len="med"/>
                    </a:lnT>
                    <a:lnB w="6096" cap="flat" cmpd="sng" algn="ctr">
                      <a:solidFill>
                        <a:srgbClr val="20D7D7"/>
                      </a:solidFill>
                      <a:prstDash val="solid"/>
                      <a:round/>
                      <a:headEnd type="none" w="med" len="med"/>
                      <a:tailEnd type="none" w="med" len="med"/>
                    </a:lnB>
                    <a:noFill/>
                  </a:tcPr>
                </a:tc>
                <a:tc>
                  <a:txBody>
                    <a:bodyPr/>
                    <a:lstStyle/>
                    <a:p>
                      <a:pPr algn="l" fontAlgn="t">
                        <a:buNone/>
                      </a:pPr>
                      <a:r>
                        <a:rPr lang="sv-SE" sz="1050">
                          <a:solidFill>
                            <a:srgbClr val="111111"/>
                          </a:solidFill>
                          <a:effectLst/>
                        </a:rPr>
                        <a:t>23</a:t>
                      </a:r>
                    </a:p>
                  </a:txBody>
                  <a:tcPr marL="14666" marR="14666" marT="14666" marB="11000">
                    <a:lnL>
                      <a:noFill/>
                    </a:lnL>
                    <a:lnR>
                      <a:noFill/>
                    </a:lnR>
                    <a:lnT w="6096" cap="flat" cmpd="sng" algn="ctr">
                      <a:solidFill>
                        <a:srgbClr val="60BBD7"/>
                      </a:solidFill>
                      <a:prstDash val="solid"/>
                      <a:round/>
                      <a:headEnd type="none" w="med" len="med"/>
                      <a:tailEnd type="none" w="med" len="med"/>
                    </a:lnT>
                    <a:lnB w="6096" cap="flat" cmpd="sng" algn="ctr">
                      <a:solidFill>
                        <a:srgbClr val="E0CCD7"/>
                      </a:solidFill>
                      <a:prstDash val="solid"/>
                      <a:round/>
                      <a:headEnd type="none" w="med" len="med"/>
                      <a:tailEnd type="none" w="med" len="med"/>
                    </a:lnB>
                    <a:noFill/>
                  </a:tcPr>
                </a:tc>
                <a:tc>
                  <a:txBody>
                    <a:bodyPr/>
                    <a:lstStyle/>
                    <a:p>
                      <a:pPr algn="l" fontAlgn="t">
                        <a:buNone/>
                      </a:pPr>
                      <a:r>
                        <a:rPr lang="sv-SE" sz="1050">
                          <a:solidFill>
                            <a:srgbClr val="111111"/>
                          </a:solidFill>
                          <a:effectLst/>
                        </a:rPr>
                        <a:t>36</a:t>
                      </a:r>
                    </a:p>
                  </a:txBody>
                  <a:tcPr marL="14666" marR="14666" marT="14666" marB="11000">
                    <a:lnL>
                      <a:noFill/>
                    </a:lnL>
                    <a:lnR>
                      <a:noFill/>
                    </a:lnR>
                    <a:lnT w="6096" cap="flat" cmpd="sng" algn="ctr">
                      <a:solidFill>
                        <a:srgbClr val="A0C8D7"/>
                      </a:solidFill>
                      <a:prstDash val="solid"/>
                      <a:round/>
                      <a:headEnd type="none" w="med" len="med"/>
                      <a:tailEnd type="none" w="med" len="med"/>
                    </a:lnT>
                    <a:lnB w="6096" cap="flat" cmpd="sng" algn="ctr">
                      <a:solidFill>
                        <a:srgbClr val="60D4D7"/>
                      </a:solidFill>
                      <a:prstDash val="solid"/>
                      <a:round/>
                      <a:headEnd type="none" w="med" len="med"/>
                      <a:tailEnd type="none" w="med" len="med"/>
                    </a:lnB>
                    <a:noFill/>
                  </a:tcPr>
                </a:tc>
                <a:tc>
                  <a:txBody>
                    <a:bodyPr/>
                    <a:lstStyle/>
                    <a:p>
                      <a:pPr algn="l" fontAlgn="t">
                        <a:buNone/>
                      </a:pPr>
                      <a:r>
                        <a:rPr lang="sv-SE" sz="1050">
                          <a:solidFill>
                            <a:srgbClr val="111111"/>
                          </a:solidFill>
                          <a:effectLst/>
                        </a:rPr>
                        <a:t>16</a:t>
                      </a:r>
                    </a:p>
                  </a:txBody>
                  <a:tcPr marL="14666" marR="14666" marT="14666" marB="11000">
                    <a:lnL>
                      <a:noFill/>
                    </a:lnL>
                    <a:lnR>
                      <a:noFill/>
                    </a:lnR>
                    <a:lnT w="6096" cap="flat" cmpd="sng" algn="ctr">
                      <a:solidFill>
                        <a:srgbClr val="A0BDD7"/>
                      </a:solidFill>
                      <a:prstDash val="solid"/>
                      <a:round/>
                      <a:headEnd type="none" w="med" len="med"/>
                      <a:tailEnd type="none" w="med" len="med"/>
                    </a:lnT>
                    <a:lnB w="6096" cap="flat" cmpd="sng" algn="ctr">
                      <a:solidFill>
                        <a:srgbClr val="E0D7D7"/>
                      </a:solidFill>
                      <a:prstDash val="solid"/>
                      <a:round/>
                      <a:headEnd type="none" w="med" len="med"/>
                      <a:tailEnd type="none" w="med" len="med"/>
                    </a:lnB>
                    <a:noFill/>
                  </a:tcPr>
                </a:tc>
                <a:tc>
                  <a:txBody>
                    <a:bodyPr/>
                    <a:lstStyle/>
                    <a:p>
                      <a:pPr algn="l" fontAlgn="t">
                        <a:buNone/>
                      </a:pPr>
                      <a:r>
                        <a:rPr lang="sv-SE" sz="1050">
                          <a:solidFill>
                            <a:srgbClr val="111111"/>
                          </a:solidFill>
                          <a:effectLst/>
                        </a:rPr>
                        <a:t>30</a:t>
                      </a:r>
                    </a:p>
                  </a:txBody>
                  <a:tcPr marL="14666" marR="14666" marT="14666" marB="11000">
                    <a:lnL>
                      <a:noFill/>
                    </a:lnL>
                    <a:lnR>
                      <a:noFill/>
                    </a:lnR>
                    <a:lnT w="6096" cap="flat" cmpd="sng" algn="ctr">
                      <a:solidFill>
                        <a:srgbClr val="E0BCD7"/>
                      </a:solidFill>
                      <a:prstDash val="solid"/>
                      <a:round/>
                      <a:headEnd type="none" w="med" len="med"/>
                      <a:tailEnd type="none" w="med" len="med"/>
                    </a:lnT>
                    <a:lnB w="6096" cap="flat" cmpd="sng" algn="ctr">
                      <a:solidFill>
                        <a:srgbClr val="A0E8D7"/>
                      </a:solidFill>
                      <a:prstDash val="solid"/>
                      <a:round/>
                      <a:headEnd type="none" w="med" len="med"/>
                      <a:tailEnd type="none" w="med" len="med"/>
                    </a:lnB>
                    <a:noFill/>
                  </a:tcPr>
                </a:tc>
                <a:extLst>
                  <a:ext uri="{0D108BD9-81ED-4DB2-BD59-A6C34878D82A}">
                    <a16:rowId xmlns:a16="http://schemas.microsoft.com/office/drawing/2014/main" val="3110548644"/>
                  </a:ext>
                </a:extLst>
              </a:tr>
              <a:tr h="244772">
                <a:tc>
                  <a:txBody>
                    <a:bodyPr/>
                    <a:lstStyle/>
                    <a:p>
                      <a:pPr algn="l" fontAlgn="t">
                        <a:buNone/>
                      </a:pPr>
                      <a:r>
                        <a:rPr lang="sv-SE" sz="1050">
                          <a:solidFill>
                            <a:srgbClr val="111111"/>
                          </a:solidFill>
                          <a:effectLst/>
                        </a:rPr>
                        <a:t>Prometazin</a:t>
                      </a:r>
                    </a:p>
                  </a:txBody>
                  <a:tcPr marL="14666" marR="14666" marT="14666" marB="11000">
                    <a:lnL>
                      <a:noFill/>
                    </a:lnL>
                    <a:lnR>
                      <a:noFill/>
                    </a:lnR>
                    <a:lnT w="6096" cap="flat" cmpd="sng" algn="ctr">
                      <a:solidFill>
                        <a:srgbClr val="20D3D7"/>
                      </a:solidFill>
                      <a:prstDash val="solid"/>
                      <a:round/>
                      <a:headEnd type="none" w="med" len="med"/>
                      <a:tailEnd type="none" w="med" len="med"/>
                    </a:lnT>
                    <a:lnB w="6096" cap="flat" cmpd="sng" algn="ctr">
                      <a:solidFill>
                        <a:srgbClr val="60DBD7"/>
                      </a:solidFill>
                      <a:prstDash val="solid"/>
                      <a:round/>
                      <a:headEnd type="none" w="med" len="med"/>
                      <a:tailEnd type="none" w="med" len="med"/>
                    </a:lnB>
                    <a:noFill/>
                  </a:tcPr>
                </a:tc>
                <a:tc>
                  <a:txBody>
                    <a:bodyPr/>
                    <a:lstStyle/>
                    <a:p>
                      <a:pPr algn="l" fontAlgn="t">
                        <a:buNone/>
                      </a:pPr>
                      <a:r>
                        <a:rPr lang="sv-SE" sz="1050">
                          <a:solidFill>
                            <a:srgbClr val="111111"/>
                          </a:solidFill>
                          <a:effectLst/>
                        </a:rPr>
                        <a:t>30</a:t>
                      </a:r>
                    </a:p>
                  </a:txBody>
                  <a:tcPr marL="14666" marR="14666" marT="14666" marB="11000">
                    <a:lnL>
                      <a:noFill/>
                    </a:lnL>
                    <a:lnR>
                      <a:noFill/>
                    </a:lnR>
                    <a:lnT w="6096" cap="flat" cmpd="sng" algn="ctr">
                      <a:solidFill>
                        <a:srgbClr val="20D7D7"/>
                      </a:solidFill>
                      <a:prstDash val="solid"/>
                      <a:round/>
                      <a:headEnd type="none" w="med" len="med"/>
                      <a:tailEnd type="none" w="med" len="med"/>
                    </a:lnT>
                    <a:lnB w="6096" cap="flat" cmpd="sng" algn="ctr">
                      <a:solidFill>
                        <a:srgbClr val="60DBD7"/>
                      </a:solidFill>
                      <a:prstDash val="solid"/>
                      <a:round/>
                      <a:headEnd type="none" w="med" len="med"/>
                      <a:tailEnd type="none" w="med" len="med"/>
                    </a:lnB>
                    <a:noFill/>
                  </a:tcPr>
                </a:tc>
                <a:tc>
                  <a:txBody>
                    <a:bodyPr/>
                    <a:lstStyle/>
                    <a:p>
                      <a:pPr algn="l" fontAlgn="t">
                        <a:buNone/>
                      </a:pPr>
                      <a:r>
                        <a:rPr lang="sv-SE" sz="1050">
                          <a:solidFill>
                            <a:srgbClr val="111111"/>
                          </a:solidFill>
                          <a:effectLst/>
                        </a:rPr>
                        <a:t>31</a:t>
                      </a:r>
                    </a:p>
                  </a:txBody>
                  <a:tcPr marL="14666" marR="14666" marT="14666" marB="11000">
                    <a:lnL>
                      <a:noFill/>
                    </a:lnL>
                    <a:lnR>
                      <a:noFill/>
                    </a:lnR>
                    <a:lnT w="6096" cap="flat" cmpd="sng" algn="ctr">
                      <a:solidFill>
                        <a:srgbClr val="E0CCD7"/>
                      </a:solidFill>
                      <a:prstDash val="solid"/>
                      <a:round/>
                      <a:headEnd type="none" w="med" len="med"/>
                      <a:tailEnd type="none" w="med" len="med"/>
                    </a:lnT>
                    <a:lnB w="6096" cap="flat" cmpd="sng" algn="ctr">
                      <a:solidFill>
                        <a:srgbClr val="E0E6D7"/>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60D4D7"/>
                      </a:solidFill>
                      <a:prstDash val="solid"/>
                      <a:round/>
                      <a:headEnd type="none" w="med" len="med"/>
                      <a:tailEnd type="none" w="med" len="med"/>
                    </a:lnT>
                    <a:lnB w="6096" cap="flat" cmpd="sng" algn="ctr">
                      <a:solidFill>
                        <a:srgbClr val="60E3D7"/>
                      </a:solidFill>
                      <a:prstDash val="solid"/>
                      <a:round/>
                      <a:headEnd type="none" w="med" len="med"/>
                      <a:tailEnd type="none" w="med" len="med"/>
                    </a:lnB>
                    <a:noFill/>
                  </a:tcPr>
                </a:tc>
                <a:tc>
                  <a:txBody>
                    <a:bodyPr/>
                    <a:lstStyle/>
                    <a:p>
                      <a:pPr algn="l" fontAlgn="t">
                        <a:buNone/>
                      </a:pPr>
                      <a:r>
                        <a:rPr lang="sv-SE" sz="1050">
                          <a:solidFill>
                            <a:srgbClr val="111111"/>
                          </a:solidFill>
                          <a:effectLst/>
                        </a:rPr>
                        <a:t>30</a:t>
                      </a:r>
                    </a:p>
                  </a:txBody>
                  <a:tcPr marL="14666" marR="14666" marT="14666" marB="11000">
                    <a:lnL>
                      <a:noFill/>
                    </a:lnL>
                    <a:lnR>
                      <a:noFill/>
                    </a:lnR>
                    <a:lnT w="6096" cap="flat" cmpd="sng" algn="ctr">
                      <a:solidFill>
                        <a:srgbClr val="E0D7D7"/>
                      </a:solidFill>
                      <a:prstDash val="solid"/>
                      <a:round/>
                      <a:headEnd type="none" w="med" len="med"/>
                      <a:tailEnd type="none" w="med" len="med"/>
                    </a:lnT>
                    <a:lnB w="6096" cap="flat" cmpd="sng" algn="ctr">
                      <a:solidFill>
                        <a:srgbClr val="80AF10"/>
                      </a:solidFill>
                      <a:prstDash val="solid"/>
                      <a:round/>
                      <a:headEnd type="none" w="med" len="med"/>
                      <a:tailEnd type="none" w="med" len="med"/>
                    </a:lnB>
                    <a:noFill/>
                  </a:tcPr>
                </a:tc>
                <a:tc>
                  <a:txBody>
                    <a:bodyPr/>
                    <a:lstStyle/>
                    <a:p>
                      <a:pPr algn="l" fontAlgn="t">
                        <a:buNone/>
                      </a:pPr>
                      <a:r>
                        <a:rPr lang="sv-SE" sz="1050">
                          <a:solidFill>
                            <a:srgbClr val="111111"/>
                          </a:solidFill>
                          <a:effectLst/>
                        </a:rPr>
                        <a:t>27</a:t>
                      </a:r>
                    </a:p>
                  </a:txBody>
                  <a:tcPr marL="14666" marR="14666" marT="14666" marB="11000">
                    <a:lnL>
                      <a:noFill/>
                    </a:lnL>
                    <a:lnR>
                      <a:noFill/>
                    </a:lnR>
                    <a:lnT w="6096" cap="flat" cmpd="sng" algn="ctr">
                      <a:solidFill>
                        <a:srgbClr val="A0E8D7"/>
                      </a:solidFill>
                      <a:prstDash val="solid"/>
                      <a:round/>
                      <a:headEnd type="none" w="med" len="med"/>
                      <a:tailEnd type="none" w="med" len="med"/>
                    </a:lnT>
                    <a:lnB w="6096" cap="flat" cmpd="sng" algn="ctr">
                      <a:solidFill>
                        <a:srgbClr val="E0ED77"/>
                      </a:solidFill>
                      <a:prstDash val="solid"/>
                      <a:round/>
                      <a:headEnd type="none" w="med" len="med"/>
                      <a:tailEnd type="none" w="med" len="med"/>
                    </a:lnB>
                    <a:noFill/>
                  </a:tcPr>
                </a:tc>
                <a:extLst>
                  <a:ext uri="{0D108BD9-81ED-4DB2-BD59-A6C34878D82A}">
                    <a16:rowId xmlns:a16="http://schemas.microsoft.com/office/drawing/2014/main" val="227781755"/>
                  </a:ext>
                </a:extLst>
              </a:tr>
              <a:tr h="244772">
                <a:tc>
                  <a:txBody>
                    <a:bodyPr/>
                    <a:lstStyle/>
                    <a:p>
                      <a:pPr algn="l" fontAlgn="t">
                        <a:buNone/>
                      </a:pPr>
                      <a:r>
                        <a:rPr lang="sv-SE" sz="1050">
                          <a:solidFill>
                            <a:srgbClr val="111111"/>
                          </a:solidFill>
                          <a:effectLst/>
                        </a:rPr>
                        <a:t>Amfetamin</a:t>
                      </a:r>
                    </a:p>
                  </a:txBody>
                  <a:tcPr marL="14666" marR="14666" marT="14666" marB="11000">
                    <a:lnL>
                      <a:noFill/>
                    </a:lnL>
                    <a:lnR>
                      <a:noFill/>
                    </a:lnR>
                    <a:lnT w="6096" cap="flat" cmpd="sng" algn="ctr">
                      <a:solidFill>
                        <a:srgbClr val="60DBD7"/>
                      </a:solidFill>
                      <a:prstDash val="solid"/>
                      <a:round/>
                      <a:headEnd type="none" w="med" len="med"/>
                      <a:tailEnd type="none" w="med" len="med"/>
                    </a:lnT>
                    <a:lnB w="6096" cap="flat" cmpd="sng" algn="ctr">
                      <a:solidFill>
                        <a:srgbClr val="60EA77"/>
                      </a:solidFill>
                      <a:prstDash val="solid"/>
                      <a:round/>
                      <a:headEnd type="none" w="med" len="med"/>
                      <a:tailEnd type="none" w="med" len="med"/>
                    </a:lnB>
                    <a:noFill/>
                  </a:tcPr>
                </a:tc>
                <a:tc>
                  <a:txBody>
                    <a:bodyPr/>
                    <a:lstStyle/>
                    <a:p>
                      <a:pPr algn="l" fontAlgn="t">
                        <a:buNone/>
                      </a:pPr>
                      <a:r>
                        <a:rPr lang="sv-SE" sz="1050">
                          <a:solidFill>
                            <a:srgbClr val="111111"/>
                          </a:solidFill>
                          <a:effectLst/>
                        </a:rPr>
                        <a:t>42</a:t>
                      </a:r>
                    </a:p>
                  </a:txBody>
                  <a:tcPr marL="14666" marR="14666" marT="14666" marB="11000">
                    <a:lnL>
                      <a:noFill/>
                    </a:lnL>
                    <a:lnR>
                      <a:noFill/>
                    </a:lnR>
                    <a:lnT w="6096" cap="flat" cmpd="sng" algn="ctr">
                      <a:solidFill>
                        <a:srgbClr val="60DBD7"/>
                      </a:solidFill>
                      <a:prstDash val="solid"/>
                      <a:round/>
                      <a:headEnd type="none" w="med" len="med"/>
                      <a:tailEnd type="none" w="med" len="med"/>
                    </a:lnT>
                    <a:lnB w="6096" cap="flat" cmpd="sng" algn="ctr">
                      <a:solidFill>
                        <a:srgbClr val="A0EA77"/>
                      </a:solidFill>
                      <a:prstDash val="solid"/>
                      <a:round/>
                      <a:headEnd type="none" w="med" len="med"/>
                      <a:tailEnd type="none" w="med" len="med"/>
                    </a:lnB>
                    <a:noFill/>
                  </a:tcPr>
                </a:tc>
                <a:tc>
                  <a:txBody>
                    <a:bodyPr/>
                    <a:lstStyle/>
                    <a:p>
                      <a:pPr algn="l" fontAlgn="t">
                        <a:buNone/>
                      </a:pPr>
                      <a:r>
                        <a:rPr lang="sv-SE" sz="1050">
                          <a:solidFill>
                            <a:srgbClr val="111111"/>
                          </a:solidFill>
                          <a:effectLst/>
                        </a:rPr>
                        <a:t>52</a:t>
                      </a:r>
                    </a:p>
                  </a:txBody>
                  <a:tcPr marL="14666" marR="14666" marT="14666" marB="11000">
                    <a:lnL>
                      <a:noFill/>
                    </a:lnL>
                    <a:lnR>
                      <a:noFill/>
                    </a:lnR>
                    <a:lnT w="6096" cap="flat" cmpd="sng" algn="ctr">
                      <a:solidFill>
                        <a:srgbClr val="E0E6D7"/>
                      </a:solidFill>
                      <a:prstDash val="solid"/>
                      <a:round/>
                      <a:headEnd type="none" w="med" len="med"/>
                      <a:tailEnd type="none" w="med" len="med"/>
                    </a:lnT>
                    <a:lnB w="6096" cap="flat" cmpd="sng" algn="ctr">
                      <a:solidFill>
                        <a:srgbClr val="E0F177"/>
                      </a:solidFill>
                      <a:prstDash val="solid"/>
                      <a:round/>
                      <a:headEnd type="none" w="med" len="med"/>
                      <a:tailEnd type="none" w="med" len="med"/>
                    </a:lnB>
                    <a:noFill/>
                  </a:tcPr>
                </a:tc>
                <a:tc>
                  <a:txBody>
                    <a:bodyPr/>
                    <a:lstStyle/>
                    <a:p>
                      <a:pPr algn="l" fontAlgn="t">
                        <a:buNone/>
                      </a:pPr>
                      <a:r>
                        <a:rPr lang="sv-SE" sz="1050">
                          <a:solidFill>
                            <a:srgbClr val="111111"/>
                          </a:solidFill>
                          <a:effectLst/>
                        </a:rPr>
                        <a:t>51</a:t>
                      </a:r>
                    </a:p>
                  </a:txBody>
                  <a:tcPr marL="14666" marR="14666" marT="14666" marB="11000">
                    <a:lnL>
                      <a:noFill/>
                    </a:lnL>
                    <a:lnR>
                      <a:noFill/>
                    </a:lnR>
                    <a:lnT w="6096" cap="flat" cmpd="sng" algn="ctr">
                      <a:solidFill>
                        <a:srgbClr val="60E3D7"/>
                      </a:solidFill>
                      <a:prstDash val="solid"/>
                      <a:round/>
                      <a:headEnd type="none" w="med" len="med"/>
                      <a:tailEnd type="none" w="med" len="med"/>
                    </a:lnT>
                    <a:lnB w="6096" cap="flat" cmpd="sng" algn="ctr">
                      <a:solidFill>
                        <a:srgbClr val="20F777"/>
                      </a:solidFill>
                      <a:prstDash val="solid"/>
                      <a:round/>
                      <a:headEnd type="none" w="med" len="med"/>
                      <a:tailEnd type="none" w="med" len="med"/>
                    </a:lnB>
                    <a:noFill/>
                  </a:tcPr>
                </a:tc>
                <a:tc>
                  <a:txBody>
                    <a:bodyPr/>
                    <a:lstStyle/>
                    <a:p>
                      <a:pPr algn="l" fontAlgn="t">
                        <a:buNone/>
                      </a:pPr>
                      <a:r>
                        <a:rPr lang="sv-SE" sz="1050">
                          <a:solidFill>
                            <a:srgbClr val="111111"/>
                          </a:solidFill>
                          <a:effectLst/>
                        </a:rPr>
                        <a:t>39</a:t>
                      </a:r>
                    </a:p>
                  </a:txBody>
                  <a:tcPr marL="14666" marR="14666" marT="14666" marB="11000">
                    <a:lnL>
                      <a:noFill/>
                    </a:lnL>
                    <a:lnR>
                      <a:noFill/>
                    </a:lnR>
                    <a:lnT w="6096" cap="flat" cmpd="sng" algn="ctr">
                      <a:solidFill>
                        <a:srgbClr val="80AF10"/>
                      </a:solidFill>
                      <a:prstDash val="solid"/>
                      <a:round/>
                      <a:headEnd type="none" w="med" len="med"/>
                      <a:tailEnd type="none" w="med" len="med"/>
                    </a:lnT>
                    <a:lnB w="6096" cap="flat" cmpd="sng" algn="ctr">
                      <a:solidFill>
                        <a:srgbClr val="A0FC77"/>
                      </a:solidFill>
                      <a:prstDash val="solid"/>
                      <a:round/>
                      <a:headEnd type="none" w="med" len="med"/>
                      <a:tailEnd type="none" w="med" len="med"/>
                    </a:lnB>
                    <a:noFill/>
                  </a:tcPr>
                </a:tc>
                <a:tc>
                  <a:txBody>
                    <a:bodyPr/>
                    <a:lstStyle/>
                    <a:p>
                      <a:pPr algn="l" fontAlgn="t">
                        <a:buNone/>
                      </a:pPr>
                      <a:r>
                        <a:rPr lang="sv-SE" sz="1050">
                          <a:solidFill>
                            <a:srgbClr val="111111"/>
                          </a:solidFill>
                          <a:effectLst/>
                        </a:rPr>
                        <a:t>26</a:t>
                      </a:r>
                    </a:p>
                  </a:txBody>
                  <a:tcPr marL="14666" marR="14666" marT="14666" marB="11000">
                    <a:lnL>
                      <a:noFill/>
                    </a:lnL>
                    <a:lnR>
                      <a:noFill/>
                    </a:lnR>
                    <a:lnT w="6096" cap="flat" cmpd="sng" algn="ctr">
                      <a:solidFill>
                        <a:srgbClr val="E0ED77"/>
                      </a:solidFill>
                      <a:prstDash val="solid"/>
                      <a:round/>
                      <a:headEnd type="none" w="med" len="med"/>
                      <a:tailEnd type="none" w="med" len="med"/>
                    </a:lnT>
                    <a:lnB w="6096" cap="flat" cmpd="sng" algn="ctr">
                      <a:solidFill>
                        <a:srgbClr val="E0F777"/>
                      </a:solidFill>
                      <a:prstDash val="solid"/>
                      <a:round/>
                      <a:headEnd type="none" w="med" len="med"/>
                      <a:tailEnd type="none" w="med" len="med"/>
                    </a:lnB>
                    <a:noFill/>
                  </a:tcPr>
                </a:tc>
                <a:extLst>
                  <a:ext uri="{0D108BD9-81ED-4DB2-BD59-A6C34878D82A}">
                    <a16:rowId xmlns:a16="http://schemas.microsoft.com/office/drawing/2014/main" val="3773949739"/>
                  </a:ext>
                </a:extLst>
              </a:tr>
              <a:tr h="244772">
                <a:tc>
                  <a:txBody>
                    <a:bodyPr/>
                    <a:lstStyle/>
                    <a:p>
                      <a:pPr algn="l" fontAlgn="t">
                        <a:buNone/>
                      </a:pPr>
                      <a:r>
                        <a:rPr lang="sv-SE" sz="1050">
                          <a:solidFill>
                            <a:srgbClr val="111111"/>
                          </a:solidFill>
                          <a:effectLst/>
                        </a:rPr>
                        <a:t>Paracetamol</a:t>
                      </a:r>
                    </a:p>
                  </a:txBody>
                  <a:tcPr marL="14666" marR="14666" marT="14666" marB="11000">
                    <a:lnL>
                      <a:noFill/>
                    </a:lnL>
                    <a:lnR>
                      <a:noFill/>
                    </a:lnR>
                    <a:lnT w="6096" cap="flat" cmpd="sng" algn="ctr">
                      <a:solidFill>
                        <a:srgbClr val="60EA77"/>
                      </a:solidFill>
                      <a:prstDash val="solid"/>
                      <a:round/>
                      <a:headEnd type="none" w="med" len="med"/>
                      <a:tailEnd type="none" w="med" len="med"/>
                    </a:lnT>
                    <a:lnB w="6096" cap="flat" cmpd="sng" algn="ctr">
                      <a:solidFill>
                        <a:srgbClr val="E0FD77"/>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A0EA77"/>
                      </a:solidFill>
                      <a:prstDash val="solid"/>
                      <a:round/>
                      <a:headEnd type="none" w="med" len="med"/>
                      <a:tailEnd type="none" w="med" len="med"/>
                    </a:lnT>
                    <a:lnB w="6096" cap="flat" cmpd="sng" algn="ctr">
                      <a:solidFill>
                        <a:srgbClr val="A00C78"/>
                      </a:solidFill>
                      <a:prstDash val="solid"/>
                      <a:round/>
                      <a:headEnd type="none" w="med" len="med"/>
                      <a:tailEnd type="none" w="med" len="med"/>
                    </a:lnB>
                    <a:noFill/>
                  </a:tcPr>
                </a:tc>
                <a:tc>
                  <a:txBody>
                    <a:bodyPr/>
                    <a:lstStyle/>
                    <a:p>
                      <a:pPr algn="l" fontAlgn="t">
                        <a:buNone/>
                      </a:pPr>
                      <a:r>
                        <a:rPr lang="sv-SE" sz="1050">
                          <a:solidFill>
                            <a:srgbClr val="111111"/>
                          </a:solidFill>
                          <a:effectLst/>
                        </a:rPr>
                        <a:t>26</a:t>
                      </a:r>
                    </a:p>
                  </a:txBody>
                  <a:tcPr marL="14666" marR="14666" marT="14666" marB="11000">
                    <a:lnL>
                      <a:noFill/>
                    </a:lnL>
                    <a:lnR>
                      <a:noFill/>
                    </a:lnR>
                    <a:lnT w="6096" cap="flat" cmpd="sng" algn="ctr">
                      <a:solidFill>
                        <a:srgbClr val="E0F177"/>
                      </a:solidFill>
                      <a:prstDash val="solid"/>
                      <a:round/>
                      <a:headEnd type="none" w="med" len="med"/>
                      <a:tailEnd type="none" w="med" len="med"/>
                    </a:lnT>
                    <a:lnB w="6096" cap="flat" cmpd="sng" algn="ctr">
                      <a:solidFill>
                        <a:srgbClr val="A00D78"/>
                      </a:solidFill>
                      <a:prstDash val="solid"/>
                      <a:round/>
                      <a:headEnd type="none" w="med" len="med"/>
                      <a:tailEnd type="none" w="med" len="med"/>
                    </a:lnB>
                    <a:noFill/>
                  </a:tcPr>
                </a:tc>
                <a:tc>
                  <a:txBody>
                    <a:bodyPr/>
                    <a:lstStyle/>
                    <a:p>
                      <a:pPr algn="l" fontAlgn="t">
                        <a:buNone/>
                      </a:pPr>
                      <a:r>
                        <a:rPr lang="sv-SE" sz="1050">
                          <a:solidFill>
                            <a:srgbClr val="111111"/>
                          </a:solidFill>
                          <a:effectLst/>
                        </a:rPr>
                        <a:t>31</a:t>
                      </a:r>
                    </a:p>
                  </a:txBody>
                  <a:tcPr marL="14666" marR="14666" marT="14666" marB="11000">
                    <a:lnL>
                      <a:noFill/>
                    </a:lnL>
                    <a:lnR>
                      <a:noFill/>
                    </a:lnR>
                    <a:lnT w="6096" cap="flat" cmpd="sng" algn="ctr">
                      <a:solidFill>
                        <a:srgbClr val="20F777"/>
                      </a:solidFill>
                      <a:prstDash val="solid"/>
                      <a:round/>
                      <a:headEnd type="none" w="med" len="med"/>
                      <a:tailEnd type="none" w="med" len="med"/>
                    </a:lnT>
                    <a:lnB w="6096" cap="flat" cmpd="sng" algn="ctr">
                      <a:solidFill>
                        <a:srgbClr val="200878"/>
                      </a:solidFill>
                      <a:prstDash val="solid"/>
                      <a:round/>
                      <a:headEnd type="none" w="med" len="med"/>
                      <a:tailEnd type="none" w="med" len="med"/>
                    </a:lnB>
                    <a:noFill/>
                  </a:tcPr>
                </a:tc>
                <a:tc>
                  <a:txBody>
                    <a:bodyPr/>
                    <a:lstStyle/>
                    <a:p>
                      <a:pPr algn="l" fontAlgn="t">
                        <a:buNone/>
                      </a:pPr>
                      <a:r>
                        <a:rPr lang="sv-SE" sz="1050">
                          <a:solidFill>
                            <a:srgbClr val="111111"/>
                          </a:solidFill>
                          <a:effectLst/>
                        </a:rPr>
                        <a:t>24</a:t>
                      </a:r>
                    </a:p>
                  </a:txBody>
                  <a:tcPr marL="14666" marR="14666" marT="14666" marB="11000">
                    <a:lnL>
                      <a:noFill/>
                    </a:lnL>
                    <a:lnR>
                      <a:noFill/>
                    </a:lnR>
                    <a:lnT w="6096" cap="flat" cmpd="sng" algn="ctr">
                      <a:solidFill>
                        <a:srgbClr val="A0FC77"/>
                      </a:solidFill>
                      <a:prstDash val="solid"/>
                      <a:round/>
                      <a:headEnd type="none" w="med" len="med"/>
                      <a:tailEnd type="none" w="med" len="med"/>
                    </a:lnT>
                    <a:lnB w="6096" cap="flat" cmpd="sng" algn="ctr">
                      <a:solidFill>
                        <a:srgbClr val="E00F78"/>
                      </a:solidFill>
                      <a:prstDash val="solid"/>
                      <a:round/>
                      <a:headEnd type="none" w="med" len="med"/>
                      <a:tailEnd type="none" w="med" len="med"/>
                    </a:lnB>
                    <a:noFill/>
                  </a:tcPr>
                </a:tc>
                <a:tc>
                  <a:txBody>
                    <a:bodyPr/>
                    <a:lstStyle/>
                    <a:p>
                      <a:pPr algn="l" fontAlgn="t">
                        <a:buNone/>
                      </a:pPr>
                      <a:r>
                        <a:rPr lang="sv-SE" sz="1050">
                          <a:solidFill>
                            <a:srgbClr val="111111"/>
                          </a:solidFill>
                          <a:effectLst/>
                        </a:rPr>
                        <a:t>25</a:t>
                      </a:r>
                    </a:p>
                  </a:txBody>
                  <a:tcPr marL="14666" marR="14666" marT="14666" marB="11000">
                    <a:lnL>
                      <a:noFill/>
                    </a:lnL>
                    <a:lnR>
                      <a:noFill/>
                    </a:lnR>
                    <a:lnT w="6096" cap="flat" cmpd="sng" algn="ctr">
                      <a:solidFill>
                        <a:srgbClr val="E0F777"/>
                      </a:solidFill>
                      <a:prstDash val="solid"/>
                      <a:round/>
                      <a:headEnd type="none" w="med" len="med"/>
                      <a:tailEnd type="none" w="med" len="med"/>
                    </a:lnT>
                    <a:lnB w="6096" cap="flat" cmpd="sng" algn="ctr">
                      <a:solidFill>
                        <a:srgbClr val="A01078"/>
                      </a:solidFill>
                      <a:prstDash val="solid"/>
                      <a:round/>
                      <a:headEnd type="none" w="med" len="med"/>
                      <a:tailEnd type="none" w="med" len="med"/>
                    </a:lnB>
                    <a:noFill/>
                  </a:tcPr>
                </a:tc>
                <a:extLst>
                  <a:ext uri="{0D108BD9-81ED-4DB2-BD59-A6C34878D82A}">
                    <a16:rowId xmlns:a16="http://schemas.microsoft.com/office/drawing/2014/main" val="2081154065"/>
                  </a:ext>
                </a:extLst>
              </a:tr>
              <a:tr h="142308">
                <a:tc>
                  <a:txBody>
                    <a:bodyPr/>
                    <a:lstStyle/>
                    <a:p>
                      <a:pPr algn="l" fontAlgn="t">
                        <a:buNone/>
                      </a:pPr>
                      <a:r>
                        <a:rPr lang="sv-SE" sz="1050">
                          <a:solidFill>
                            <a:srgbClr val="111111"/>
                          </a:solidFill>
                          <a:effectLst/>
                        </a:rPr>
                        <a:t>Sertralin</a:t>
                      </a:r>
                    </a:p>
                  </a:txBody>
                  <a:tcPr marL="14666" marR="14666" marT="14666" marB="11000">
                    <a:lnL>
                      <a:noFill/>
                    </a:lnL>
                    <a:lnR>
                      <a:noFill/>
                    </a:lnR>
                    <a:lnT w="6096" cap="flat" cmpd="sng" algn="ctr">
                      <a:solidFill>
                        <a:srgbClr val="E0FD77"/>
                      </a:solidFill>
                      <a:prstDash val="solid"/>
                      <a:round/>
                      <a:headEnd type="none" w="med" len="med"/>
                      <a:tailEnd type="none" w="med" len="med"/>
                    </a:lnT>
                    <a:lnB w="6096" cap="flat" cmpd="sng" algn="ctr">
                      <a:solidFill>
                        <a:srgbClr val="602378"/>
                      </a:solidFill>
                      <a:prstDash val="solid"/>
                      <a:round/>
                      <a:headEnd type="none" w="med" len="med"/>
                      <a:tailEnd type="none" w="med" len="med"/>
                    </a:lnB>
                    <a:noFill/>
                  </a:tcPr>
                </a:tc>
                <a:tc>
                  <a:txBody>
                    <a:bodyPr/>
                    <a:lstStyle/>
                    <a:p>
                      <a:pPr algn="l" fontAlgn="t">
                        <a:buNone/>
                      </a:pPr>
                      <a:r>
                        <a:rPr lang="sv-SE" sz="1050">
                          <a:solidFill>
                            <a:srgbClr val="111111"/>
                          </a:solidFill>
                          <a:effectLst/>
                        </a:rPr>
                        <a:t>18</a:t>
                      </a:r>
                    </a:p>
                  </a:txBody>
                  <a:tcPr marL="14666" marR="14666" marT="14666" marB="11000">
                    <a:lnL>
                      <a:noFill/>
                    </a:lnL>
                    <a:lnR>
                      <a:noFill/>
                    </a:lnR>
                    <a:lnT w="6096" cap="flat" cmpd="sng" algn="ctr">
                      <a:solidFill>
                        <a:srgbClr val="A00C78"/>
                      </a:solidFill>
                      <a:prstDash val="solid"/>
                      <a:round/>
                      <a:headEnd type="none" w="med" len="med"/>
                      <a:tailEnd type="none" w="med" len="med"/>
                    </a:lnT>
                    <a:lnB w="6096" cap="flat" cmpd="sng" algn="ctr">
                      <a:solidFill>
                        <a:srgbClr val="E02078"/>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A00D78"/>
                      </a:solidFill>
                      <a:prstDash val="solid"/>
                      <a:round/>
                      <a:headEnd type="none" w="med" len="med"/>
                      <a:tailEnd type="none" w="med" len="med"/>
                    </a:lnT>
                    <a:lnB w="6096" cap="flat" cmpd="sng" algn="ctr">
                      <a:solidFill>
                        <a:srgbClr val="601678"/>
                      </a:solidFill>
                      <a:prstDash val="solid"/>
                      <a:round/>
                      <a:headEnd type="none" w="med" len="med"/>
                      <a:tailEnd type="none" w="med" len="med"/>
                    </a:lnB>
                    <a:noFill/>
                  </a:tcPr>
                </a:tc>
                <a:tc>
                  <a:txBody>
                    <a:bodyPr/>
                    <a:lstStyle/>
                    <a:p>
                      <a:pPr algn="l" fontAlgn="t">
                        <a:buNone/>
                      </a:pPr>
                      <a:r>
                        <a:rPr lang="sv-SE" sz="1050">
                          <a:solidFill>
                            <a:srgbClr val="111111"/>
                          </a:solidFill>
                          <a:effectLst/>
                        </a:rPr>
                        <a:t>19</a:t>
                      </a:r>
                    </a:p>
                  </a:txBody>
                  <a:tcPr marL="14666" marR="14666" marT="14666" marB="11000">
                    <a:lnL>
                      <a:noFill/>
                    </a:lnL>
                    <a:lnR>
                      <a:noFill/>
                    </a:lnR>
                    <a:lnT w="6096" cap="flat" cmpd="sng" algn="ctr">
                      <a:solidFill>
                        <a:srgbClr val="200878"/>
                      </a:solidFill>
                      <a:prstDash val="solid"/>
                      <a:round/>
                      <a:headEnd type="none" w="med" len="med"/>
                      <a:tailEnd type="none" w="med" len="med"/>
                    </a:lnT>
                    <a:lnB w="6096" cap="flat" cmpd="sng" algn="ctr">
                      <a:solidFill>
                        <a:srgbClr val="A01578"/>
                      </a:solidFill>
                      <a:prstDash val="solid"/>
                      <a:round/>
                      <a:headEnd type="none" w="med" len="med"/>
                      <a:tailEnd type="none" w="med" len="med"/>
                    </a:lnB>
                    <a:noFill/>
                  </a:tcPr>
                </a:tc>
                <a:tc>
                  <a:txBody>
                    <a:bodyPr/>
                    <a:lstStyle/>
                    <a:p>
                      <a:pPr algn="l" fontAlgn="t">
                        <a:buNone/>
                      </a:pPr>
                      <a:r>
                        <a:rPr lang="sv-SE" sz="1050">
                          <a:solidFill>
                            <a:srgbClr val="111111"/>
                          </a:solidFill>
                          <a:effectLst/>
                        </a:rPr>
                        <a:t>11</a:t>
                      </a:r>
                    </a:p>
                  </a:txBody>
                  <a:tcPr marL="14666" marR="14666" marT="14666" marB="11000">
                    <a:lnL>
                      <a:noFill/>
                    </a:lnL>
                    <a:lnR>
                      <a:noFill/>
                    </a:lnR>
                    <a:lnT w="6096" cap="flat" cmpd="sng" algn="ctr">
                      <a:solidFill>
                        <a:srgbClr val="E00F78"/>
                      </a:solidFill>
                      <a:prstDash val="solid"/>
                      <a:round/>
                      <a:headEnd type="none" w="med" len="med"/>
                      <a:tailEnd type="none" w="med" len="med"/>
                    </a:lnT>
                    <a:lnB w="6096" cap="flat" cmpd="sng" algn="ctr">
                      <a:solidFill>
                        <a:srgbClr val="A01B78"/>
                      </a:solidFill>
                      <a:prstDash val="solid"/>
                      <a:round/>
                      <a:headEnd type="none" w="med" len="med"/>
                      <a:tailEnd type="none" w="med" len="med"/>
                    </a:lnB>
                    <a:noFill/>
                  </a:tcPr>
                </a:tc>
                <a:tc>
                  <a:txBody>
                    <a:bodyPr/>
                    <a:lstStyle/>
                    <a:p>
                      <a:pPr algn="l" fontAlgn="t">
                        <a:buNone/>
                      </a:pPr>
                      <a:r>
                        <a:rPr lang="sv-SE" sz="1050">
                          <a:solidFill>
                            <a:srgbClr val="111111"/>
                          </a:solidFill>
                          <a:effectLst/>
                        </a:rPr>
                        <a:t>24</a:t>
                      </a:r>
                    </a:p>
                  </a:txBody>
                  <a:tcPr marL="14666" marR="14666" marT="14666" marB="11000">
                    <a:lnL>
                      <a:noFill/>
                    </a:lnL>
                    <a:lnR>
                      <a:noFill/>
                    </a:lnR>
                    <a:lnT w="6096" cap="flat" cmpd="sng" algn="ctr">
                      <a:solidFill>
                        <a:srgbClr val="A01078"/>
                      </a:solidFill>
                      <a:prstDash val="solid"/>
                      <a:round/>
                      <a:headEnd type="none" w="med" len="med"/>
                      <a:tailEnd type="none" w="med" len="med"/>
                    </a:lnT>
                    <a:lnB w="6096" cap="flat" cmpd="sng" algn="ctr">
                      <a:solidFill>
                        <a:srgbClr val="A02578"/>
                      </a:solidFill>
                      <a:prstDash val="solid"/>
                      <a:round/>
                      <a:headEnd type="none" w="med" len="med"/>
                      <a:tailEnd type="none" w="med" len="med"/>
                    </a:lnB>
                    <a:noFill/>
                  </a:tcPr>
                </a:tc>
                <a:extLst>
                  <a:ext uri="{0D108BD9-81ED-4DB2-BD59-A6C34878D82A}">
                    <a16:rowId xmlns:a16="http://schemas.microsoft.com/office/drawing/2014/main" val="4080421602"/>
                  </a:ext>
                </a:extLst>
              </a:tr>
              <a:tr h="244772">
                <a:tc>
                  <a:txBody>
                    <a:bodyPr/>
                    <a:lstStyle/>
                    <a:p>
                      <a:pPr algn="l" fontAlgn="t">
                        <a:buNone/>
                      </a:pPr>
                      <a:r>
                        <a:rPr lang="sv-SE" sz="1050">
                          <a:solidFill>
                            <a:srgbClr val="111111"/>
                          </a:solidFill>
                          <a:effectLst/>
                        </a:rPr>
                        <a:t>Venlafaxin</a:t>
                      </a:r>
                    </a:p>
                  </a:txBody>
                  <a:tcPr marL="14666" marR="14666" marT="14666" marB="11000">
                    <a:lnL>
                      <a:noFill/>
                    </a:lnL>
                    <a:lnR>
                      <a:noFill/>
                    </a:lnR>
                    <a:lnT w="6096" cap="flat" cmpd="sng" algn="ctr">
                      <a:solidFill>
                        <a:srgbClr val="602378"/>
                      </a:solidFill>
                      <a:prstDash val="solid"/>
                      <a:round/>
                      <a:headEnd type="none" w="med" len="med"/>
                      <a:tailEnd type="none" w="med" len="med"/>
                    </a:lnT>
                    <a:lnB w="6096" cap="flat" cmpd="sng" algn="ctr">
                      <a:solidFill>
                        <a:srgbClr val="A02778"/>
                      </a:solidFill>
                      <a:prstDash val="solid"/>
                      <a:round/>
                      <a:headEnd type="none" w="med" len="med"/>
                      <a:tailEnd type="none" w="med" len="med"/>
                    </a:lnB>
                    <a:noFill/>
                  </a:tcPr>
                </a:tc>
                <a:tc>
                  <a:txBody>
                    <a:bodyPr/>
                    <a:lstStyle/>
                    <a:p>
                      <a:pPr algn="l" fontAlgn="t">
                        <a:buNone/>
                      </a:pPr>
                      <a:r>
                        <a:rPr lang="sv-SE" sz="1050">
                          <a:solidFill>
                            <a:srgbClr val="111111"/>
                          </a:solidFill>
                          <a:effectLst/>
                        </a:rPr>
                        <a:t>23</a:t>
                      </a:r>
                    </a:p>
                  </a:txBody>
                  <a:tcPr marL="14666" marR="14666" marT="14666" marB="11000">
                    <a:lnL>
                      <a:noFill/>
                    </a:lnL>
                    <a:lnR>
                      <a:noFill/>
                    </a:lnR>
                    <a:lnT w="6096" cap="flat" cmpd="sng" algn="ctr">
                      <a:solidFill>
                        <a:srgbClr val="E02078"/>
                      </a:solidFill>
                      <a:prstDash val="solid"/>
                      <a:round/>
                      <a:headEnd type="none" w="med" len="med"/>
                      <a:tailEnd type="none" w="med" len="med"/>
                    </a:lnT>
                    <a:lnB w="6096" cap="flat" cmpd="sng" algn="ctr">
                      <a:solidFill>
                        <a:srgbClr val="E02778"/>
                      </a:solidFill>
                      <a:prstDash val="solid"/>
                      <a:round/>
                      <a:headEnd type="none" w="med" len="med"/>
                      <a:tailEnd type="none" w="med" len="med"/>
                    </a:lnB>
                    <a:noFill/>
                  </a:tcPr>
                </a:tc>
                <a:tc>
                  <a:txBody>
                    <a:bodyPr/>
                    <a:lstStyle/>
                    <a:p>
                      <a:pPr algn="l" fontAlgn="t">
                        <a:buNone/>
                      </a:pPr>
                      <a:r>
                        <a:rPr lang="sv-SE" sz="1050">
                          <a:solidFill>
                            <a:srgbClr val="111111"/>
                          </a:solidFill>
                          <a:effectLst/>
                        </a:rPr>
                        <a:t>29</a:t>
                      </a:r>
                    </a:p>
                  </a:txBody>
                  <a:tcPr marL="14666" marR="14666" marT="14666" marB="11000">
                    <a:lnL>
                      <a:noFill/>
                    </a:lnL>
                    <a:lnR>
                      <a:noFill/>
                    </a:lnR>
                    <a:lnT w="6096" cap="flat" cmpd="sng" algn="ctr">
                      <a:solidFill>
                        <a:srgbClr val="601678"/>
                      </a:solidFill>
                      <a:prstDash val="solid"/>
                      <a:round/>
                      <a:headEnd type="none" w="med" len="med"/>
                      <a:tailEnd type="none" w="med" len="med"/>
                    </a:lnT>
                    <a:lnB w="6096" cap="flat" cmpd="sng" algn="ctr">
                      <a:solidFill>
                        <a:srgbClr val="202778"/>
                      </a:solidFill>
                      <a:prstDash val="solid"/>
                      <a:round/>
                      <a:headEnd type="none" w="med" len="med"/>
                      <a:tailEnd type="none" w="med" len="med"/>
                    </a:lnB>
                    <a:noFill/>
                  </a:tcPr>
                </a:tc>
                <a:tc>
                  <a:txBody>
                    <a:bodyPr/>
                    <a:lstStyle/>
                    <a:p>
                      <a:pPr algn="l" fontAlgn="t">
                        <a:buNone/>
                      </a:pPr>
                      <a:r>
                        <a:rPr lang="sv-SE" sz="1050">
                          <a:solidFill>
                            <a:srgbClr val="111111"/>
                          </a:solidFill>
                          <a:effectLst/>
                        </a:rPr>
                        <a:t>25</a:t>
                      </a:r>
                    </a:p>
                  </a:txBody>
                  <a:tcPr marL="14666" marR="14666" marT="14666" marB="11000">
                    <a:lnL>
                      <a:noFill/>
                    </a:lnL>
                    <a:lnR>
                      <a:noFill/>
                    </a:lnR>
                    <a:lnT w="6096" cap="flat" cmpd="sng" algn="ctr">
                      <a:solidFill>
                        <a:srgbClr val="A01578"/>
                      </a:solidFill>
                      <a:prstDash val="solid"/>
                      <a:round/>
                      <a:headEnd type="none" w="med" len="med"/>
                      <a:tailEnd type="none" w="med" len="med"/>
                    </a:lnT>
                    <a:lnB w="6096" cap="flat" cmpd="sng" algn="ctr">
                      <a:solidFill>
                        <a:srgbClr val="E02678"/>
                      </a:solidFill>
                      <a:prstDash val="solid"/>
                      <a:round/>
                      <a:headEnd type="none" w="med" len="med"/>
                      <a:tailEnd type="none" w="med" len="med"/>
                    </a:lnB>
                    <a:noFill/>
                  </a:tcPr>
                </a:tc>
                <a:tc>
                  <a:txBody>
                    <a:bodyPr/>
                    <a:lstStyle/>
                    <a:p>
                      <a:pPr algn="l" fontAlgn="t">
                        <a:buNone/>
                      </a:pPr>
                      <a:r>
                        <a:rPr lang="sv-SE" sz="1050">
                          <a:solidFill>
                            <a:srgbClr val="111111"/>
                          </a:solidFill>
                          <a:effectLst/>
                        </a:rPr>
                        <a:t>24</a:t>
                      </a:r>
                    </a:p>
                  </a:txBody>
                  <a:tcPr marL="14666" marR="14666" marT="14666" marB="11000">
                    <a:lnL>
                      <a:noFill/>
                    </a:lnL>
                    <a:lnR>
                      <a:noFill/>
                    </a:lnR>
                    <a:lnT w="6096" cap="flat" cmpd="sng" algn="ctr">
                      <a:solidFill>
                        <a:srgbClr val="A01B78"/>
                      </a:solidFill>
                      <a:prstDash val="solid"/>
                      <a:round/>
                      <a:headEnd type="none" w="med" len="med"/>
                      <a:tailEnd type="none" w="med" len="med"/>
                    </a:lnT>
                    <a:lnB w="6096" cap="flat" cmpd="sng" algn="ctr">
                      <a:solidFill>
                        <a:srgbClr val="603678"/>
                      </a:solidFill>
                      <a:prstDash val="solid"/>
                      <a:round/>
                      <a:headEnd type="none" w="med" len="med"/>
                      <a:tailEnd type="none" w="med" len="med"/>
                    </a:lnB>
                    <a:noFill/>
                  </a:tcPr>
                </a:tc>
                <a:tc>
                  <a:txBody>
                    <a:bodyPr/>
                    <a:lstStyle/>
                    <a:p>
                      <a:pPr algn="l" fontAlgn="t">
                        <a:buNone/>
                      </a:pPr>
                      <a:r>
                        <a:rPr lang="sv-SE" sz="1050">
                          <a:solidFill>
                            <a:srgbClr val="111111"/>
                          </a:solidFill>
                          <a:effectLst/>
                        </a:rPr>
                        <a:t>23</a:t>
                      </a:r>
                    </a:p>
                  </a:txBody>
                  <a:tcPr marL="14666" marR="14666" marT="14666" marB="11000">
                    <a:lnL>
                      <a:noFill/>
                    </a:lnL>
                    <a:lnR>
                      <a:noFill/>
                    </a:lnR>
                    <a:lnT w="6096" cap="flat" cmpd="sng" algn="ctr">
                      <a:solidFill>
                        <a:srgbClr val="A02578"/>
                      </a:solidFill>
                      <a:prstDash val="solid"/>
                      <a:round/>
                      <a:headEnd type="none" w="med" len="med"/>
                      <a:tailEnd type="none" w="med" len="med"/>
                    </a:lnT>
                    <a:lnB w="6096" cap="flat" cmpd="sng" algn="ctr">
                      <a:solidFill>
                        <a:srgbClr val="204378"/>
                      </a:solidFill>
                      <a:prstDash val="solid"/>
                      <a:round/>
                      <a:headEnd type="none" w="med" len="med"/>
                      <a:tailEnd type="none" w="med" len="med"/>
                    </a:lnB>
                    <a:noFill/>
                  </a:tcPr>
                </a:tc>
                <a:extLst>
                  <a:ext uri="{0D108BD9-81ED-4DB2-BD59-A6C34878D82A}">
                    <a16:rowId xmlns:a16="http://schemas.microsoft.com/office/drawing/2014/main" val="2575626161"/>
                  </a:ext>
                </a:extLst>
              </a:tr>
              <a:tr h="142308">
                <a:tc>
                  <a:txBody>
                    <a:bodyPr/>
                    <a:lstStyle/>
                    <a:p>
                      <a:pPr algn="l" fontAlgn="t">
                        <a:buNone/>
                      </a:pPr>
                      <a:r>
                        <a:rPr lang="sv-SE" sz="1050">
                          <a:solidFill>
                            <a:srgbClr val="111111"/>
                          </a:solidFill>
                          <a:effectLst/>
                        </a:rPr>
                        <a:t>Diazepam</a:t>
                      </a:r>
                    </a:p>
                  </a:txBody>
                  <a:tcPr marL="14666" marR="14666" marT="14666" marB="11000">
                    <a:lnL>
                      <a:noFill/>
                    </a:lnL>
                    <a:lnR>
                      <a:noFill/>
                    </a:lnR>
                    <a:lnT w="6096" cap="flat" cmpd="sng" algn="ctr">
                      <a:solidFill>
                        <a:srgbClr val="A02778"/>
                      </a:solidFill>
                      <a:prstDash val="solid"/>
                      <a:round/>
                      <a:headEnd type="none" w="med" len="med"/>
                      <a:tailEnd type="none" w="med" len="med"/>
                    </a:lnT>
                    <a:lnB w="6096" cap="flat" cmpd="sng" algn="ctr">
                      <a:solidFill>
                        <a:srgbClr val="603778"/>
                      </a:solidFill>
                      <a:prstDash val="solid"/>
                      <a:round/>
                      <a:headEnd type="none" w="med" len="med"/>
                      <a:tailEnd type="none" w="med" len="med"/>
                    </a:lnB>
                    <a:noFill/>
                  </a:tcPr>
                </a:tc>
                <a:tc>
                  <a:txBody>
                    <a:bodyPr/>
                    <a:lstStyle/>
                    <a:p>
                      <a:pPr algn="l" fontAlgn="t">
                        <a:buNone/>
                      </a:pPr>
                      <a:r>
                        <a:rPr lang="sv-SE" sz="1050">
                          <a:solidFill>
                            <a:srgbClr val="111111"/>
                          </a:solidFill>
                          <a:effectLst/>
                        </a:rPr>
                        <a:t>21</a:t>
                      </a:r>
                    </a:p>
                  </a:txBody>
                  <a:tcPr marL="14666" marR="14666" marT="14666" marB="11000">
                    <a:lnL>
                      <a:noFill/>
                    </a:lnL>
                    <a:lnR>
                      <a:noFill/>
                    </a:lnR>
                    <a:lnT w="6096" cap="flat" cmpd="sng" algn="ctr">
                      <a:solidFill>
                        <a:srgbClr val="E02778"/>
                      </a:solidFill>
                      <a:prstDash val="solid"/>
                      <a:round/>
                      <a:headEnd type="none" w="med" len="med"/>
                      <a:tailEnd type="none" w="med" len="med"/>
                    </a:lnT>
                    <a:lnB w="6096" cap="flat" cmpd="sng" algn="ctr">
                      <a:solidFill>
                        <a:srgbClr val="604178"/>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202778"/>
                      </a:solidFill>
                      <a:prstDash val="solid"/>
                      <a:round/>
                      <a:headEnd type="none" w="med" len="med"/>
                      <a:tailEnd type="none" w="med" len="med"/>
                    </a:lnT>
                    <a:lnB w="6096" cap="flat" cmpd="sng" algn="ctr">
                      <a:solidFill>
                        <a:srgbClr val="604178"/>
                      </a:solidFill>
                      <a:prstDash val="solid"/>
                      <a:round/>
                      <a:headEnd type="none" w="med" len="med"/>
                      <a:tailEnd type="none" w="med" len="med"/>
                    </a:lnB>
                    <a:noFill/>
                  </a:tcPr>
                </a:tc>
                <a:tc>
                  <a:txBody>
                    <a:bodyPr/>
                    <a:lstStyle/>
                    <a:p>
                      <a:pPr algn="l" fontAlgn="t">
                        <a:buNone/>
                      </a:pPr>
                      <a:r>
                        <a:rPr lang="sv-SE" sz="1050">
                          <a:solidFill>
                            <a:srgbClr val="111111"/>
                          </a:solidFill>
                          <a:effectLst/>
                        </a:rPr>
                        <a:t>34</a:t>
                      </a:r>
                    </a:p>
                  </a:txBody>
                  <a:tcPr marL="14666" marR="14666" marT="14666" marB="11000">
                    <a:lnL>
                      <a:noFill/>
                    </a:lnL>
                    <a:lnR>
                      <a:noFill/>
                    </a:lnR>
                    <a:lnT w="6096" cap="flat" cmpd="sng" algn="ctr">
                      <a:solidFill>
                        <a:srgbClr val="E02678"/>
                      </a:solidFill>
                      <a:prstDash val="solid"/>
                      <a:round/>
                      <a:headEnd type="none" w="med" len="med"/>
                      <a:tailEnd type="none" w="med" len="med"/>
                    </a:lnT>
                    <a:lnB w="6096" cap="flat" cmpd="sng" algn="ctr">
                      <a:solidFill>
                        <a:srgbClr val="204E78"/>
                      </a:solidFill>
                      <a:prstDash val="solid"/>
                      <a:round/>
                      <a:headEnd type="none" w="med" len="med"/>
                      <a:tailEnd type="none" w="med" len="med"/>
                    </a:lnB>
                    <a:noFill/>
                  </a:tcPr>
                </a:tc>
                <a:tc>
                  <a:txBody>
                    <a:bodyPr/>
                    <a:lstStyle/>
                    <a:p>
                      <a:pPr algn="l" fontAlgn="t">
                        <a:buNone/>
                      </a:pPr>
                      <a:r>
                        <a:rPr lang="sv-SE" sz="1050">
                          <a:solidFill>
                            <a:srgbClr val="111111"/>
                          </a:solidFill>
                          <a:effectLst/>
                        </a:rPr>
                        <a:t>37</a:t>
                      </a:r>
                    </a:p>
                  </a:txBody>
                  <a:tcPr marL="14666" marR="14666" marT="14666" marB="11000">
                    <a:lnL>
                      <a:noFill/>
                    </a:lnL>
                    <a:lnR>
                      <a:noFill/>
                    </a:lnR>
                    <a:lnT w="6096" cap="flat" cmpd="sng" algn="ctr">
                      <a:solidFill>
                        <a:srgbClr val="603678"/>
                      </a:solidFill>
                      <a:prstDash val="solid"/>
                      <a:round/>
                      <a:headEnd type="none" w="med" len="med"/>
                      <a:tailEnd type="none" w="med" len="med"/>
                    </a:lnT>
                    <a:lnB w="6096" cap="flat" cmpd="sng" algn="ctr">
                      <a:solidFill>
                        <a:srgbClr val="604D78"/>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204378"/>
                      </a:solidFill>
                      <a:prstDash val="solid"/>
                      <a:round/>
                      <a:headEnd type="none" w="med" len="med"/>
                      <a:tailEnd type="none" w="med" len="med"/>
                    </a:lnT>
                    <a:lnB w="6096" cap="flat" cmpd="sng" algn="ctr">
                      <a:solidFill>
                        <a:srgbClr val="205178"/>
                      </a:solidFill>
                      <a:prstDash val="solid"/>
                      <a:round/>
                      <a:headEnd type="none" w="med" len="med"/>
                      <a:tailEnd type="none" w="med" len="med"/>
                    </a:lnB>
                    <a:noFill/>
                  </a:tcPr>
                </a:tc>
                <a:extLst>
                  <a:ext uri="{0D108BD9-81ED-4DB2-BD59-A6C34878D82A}">
                    <a16:rowId xmlns:a16="http://schemas.microsoft.com/office/drawing/2014/main" val="1352420616"/>
                  </a:ext>
                </a:extLst>
              </a:tr>
              <a:tr h="244772">
                <a:tc>
                  <a:txBody>
                    <a:bodyPr/>
                    <a:lstStyle/>
                    <a:p>
                      <a:pPr algn="l" fontAlgn="t">
                        <a:buNone/>
                      </a:pPr>
                      <a:r>
                        <a:rPr lang="sv-SE" sz="1050">
                          <a:solidFill>
                            <a:srgbClr val="111111"/>
                          </a:solidFill>
                          <a:effectLst/>
                        </a:rPr>
                        <a:t>Gabapentin</a:t>
                      </a:r>
                    </a:p>
                  </a:txBody>
                  <a:tcPr marL="14666" marR="14666" marT="14666" marB="11000">
                    <a:lnL>
                      <a:noFill/>
                    </a:lnL>
                    <a:lnR>
                      <a:noFill/>
                    </a:lnR>
                    <a:lnT w="6096" cap="flat" cmpd="sng" algn="ctr">
                      <a:solidFill>
                        <a:srgbClr val="603778"/>
                      </a:solidFill>
                      <a:prstDash val="solid"/>
                      <a:round/>
                      <a:headEnd type="none" w="med" len="med"/>
                      <a:tailEnd type="none" w="med" len="med"/>
                    </a:lnT>
                    <a:lnB w="6096" cap="flat" cmpd="sng" algn="ctr">
                      <a:solidFill>
                        <a:srgbClr val="604578"/>
                      </a:solidFill>
                      <a:prstDash val="solid"/>
                      <a:round/>
                      <a:headEnd type="none" w="med" len="med"/>
                      <a:tailEnd type="none" w="med" len="med"/>
                    </a:lnB>
                    <a:noFill/>
                  </a:tcPr>
                </a:tc>
                <a:tc>
                  <a:txBody>
                    <a:bodyPr/>
                    <a:lstStyle/>
                    <a:p>
                      <a:pPr algn="l" fontAlgn="t">
                        <a:buNone/>
                      </a:pPr>
                      <a:r>
                        <a:rPr lang="sv-SE" sz="1050">
                          <a:solidFill>
                            <a:srgbClr val="111111"/>
                          </a:solidFill>
                          <a:effectLst/>
                        </a:rPr>
                        <a:t>17</a:t>
                      </a:r>
                    </a:p>
                  </a:txBody>
                  <a:tcPr marL="14666" marR="14666" marT="14666" marB="11000">
                    <a:lnL>
                      <a:noFill/>
                    </a:lnL>
                    <a:lnR>
                      <a:noFill/>
                    </a:lnR>
                    <a:lnT w="6096" cap="flat" cmpd="sng" algn="ctr">
                      <a:solidFill>
                        <a:srgbClr val="604178"/>
                      </a:solidFill>
                      <a:prstDash val="solid"/>
                      <a:round/>
                      <a:headEnd type="none" w="med" len="med"/>
                      <a:tailEnd type="none" w="med" len="med"/>
                    </a:lnT>
                    <a:lnB w="6096" cap="flat" cmpd="sng" algn="ctr">
                      <a:solidFill>
                        <a:srgbClr val="E05978"/>
                      </a:solidFill>
                      <a:prstDash val="solid"/>
                      <a:round/>
                      <a:headEnd type="none" w="med" len="med"/>
                      <a:tailEnd type="none" w="med" len="med"/>
                    </a:lnB>
                    <a:noFill/>
                  </a:tcPr>
                </a:tc>
                <a:tc>
                  <a:txBody>
                    <a:bodyPr/>
                    <a:lstStyle/>
                    <a:p>
                      <a:pPr algn="l" fontAlgn="t">
                        <a:buNone/>
                      </a:pPr>
                      <a:r>
                        <a:rPr lang="sv-SE" sz="1050">
                          <a:solidFill>
                            <a:srgbClr val="111111"/>
                          </a:solidFill>
                          <a:effectLst/>
                        </a:rPr>
                        <a:t>21</a:t>
                      </a:r>
                    </a:p>
                  </a:txBody>
                  <a:tcPr marL="14666" marR="14666" marT="14666" marB="11000">
                    <a:lnL>
                      <a:noFill/>
                    </a:lnL>
                    <a:lnR>
                      <a:noFill/>
                    </a:lnR>
                    <a:lnT w="6096" cap="flat" cmpd="sng" algn="ctr">
                      <a:solidFill>
                        <a:srgbClr val="604178"/>
                      </a:solidFill>
                      <a:prstDash val="solid"/>
                      <a:round/>
                      <a:headEnd type="none" w="med" len="med"/>
                      <a:tailEnd type="none" w="med" len="med"/>
                    </a:lnT>
                    <a:lnB w="6096" cap="flat" cmpd="sng" algn="ctr">
                      <a:solidFill>
                        <a:srgbClr val="205D78"/>
                      </a:solidFill>
                      <a:prstDash val="solid"/>
                      <a:round/>
                      <a:headEnd type="none" w="med" len="med"/>
                      <a:tailEnd type="none" w="med" len="med"/>
                    </a:lnB>
                    <a:noFill/>
                  </a:tcPr>
                </a:tc>
                <a:tc>
                  <a:txBody>
                    <a:bodyPr/>
                    <a:lstStyle/>
                    <a:p>
                      <a:pPr algn="l" fontAlgn="t">
                        <a:buNone/>
                      </a:pPr>
                      <a:r>
                        <a:rPr lang="sv-SE" sz="1050">
                          <a:solidFill>
                            <a:srgbClr val="111111"/>
                          </a:solidFill>
                          <a:effectLst/>
                        </a:rPr>
                        <a:t>18</a:t>
                      </a:r>
                    </a:p>
                  </a:txBody>
                  <a:tcPr marL="14666" marR="14666" marT="14666" marB="11000">
                    <a:lnL>
                      <a:noFill/>
                    </a:lnL>
                    <a:lnR>
                      <a:noFill/>
                    </a:lnR>
                    <a:lnT w="6096" cap="flat" cmpd="sng" algn="ctr">
                      <a:solidFill>
                        <a:srgbClr val="204E78"/>
                      </a:solidFill>
                      <a:prstDash val="solid"/>
                      <a:round/>
                      <a:headEnd type="none" w="med" len="med"/>
                      <a:tailEnd type="none" w="med" len="med"/>
                    </a:lnT>
                    <a:lnB w="6096" cap="flat" cmpd="sng" algn="ctr">
                      <a:solidFill>
                        <a:srgbClr val="205878"/>
                      </a:solidFill>
                      <a:prstDash val="solid"/>
                      <a:round/>
                      <a:headEnd type="none" w="med" len="med"/>
                      <a:tailEnd type="none" w="med" len="med"/>
                    </a:lnB>
                    <a:noFill/>
                  </a:tcPr>
                </a:tc>
                <a:tc>
                  <a:txBody>
                    <a:bodyPr/>
                    <a:lstStyle/>
                    <a:p>
                      <a:pPr algn="l" fontAlgn="t">
                        <a:buNone/>
                      </a:pPr>
                      <a:r>
                        <a:rPr lang="sv-SE" sz="1050">
                          <a:solidFill>
                            <a:srgbClr val="111111"/>
                          </a:solidFill>
                          <a:effectLst/>
                        </a:rPr>
                        <a:t>26</a:t>
                      </a:r>
                    </a:p>
                  </a:txBody>
                  <a:tcPr marL="14666" marR="14666" marT="14666" marB="11000">
                    <a:lnL>
                      <a:noFill/>
                    </a:lnL>
                    <a:lnR>
                      <a:noFill/>
                    </a:lnR>
                    <a:lnT w="6096" cap="flat" cmpd="sng" algn="ctr">
                      <a:solidFill>
                        <a:srgbClr val="604D78"/>
                      </a:solidFill>
                      <a:prstDash val="solid"/>
                      <a:round/>
                      <a:headEnd type="none" w="med" len="med"/>
                      <a:tailEnd type="none" w="med" len="med"/>
                    </a:lnT>
                    <a:lnB w="6096" cap="flat" cmpd="sng" algn="ctr">
                      <a:solidFill>
                        <a:srgbClr val="A06278"/>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205178"/>
                      </a:solidFill>
                      <a:prstDash val="solid"/>
                      <a:round/>
                      <a:headEnd type="none" w="med" len="med"/>
                      <a:tailEnd type="none" w="med" len="med"/>
                    </a:lnT>
                    <a:lnB w="6096" cap="flat" cmpd="sng" algn="ctr">
                      <a:solidFill>
                        <a:srgbClr val="206078"/>
                      </a:solidFill>
                      <a:prstDash val="solid"/>
                      <a:round/>
                      <a:headEnd type="none" w="med" len="med"/>
                      <a:tailEnd type="none" w="med" len="med"/>
                    </a:lnB>
                    <a:noFill/>
                  </a:tcPr>
                </a:tc>
                <a:extLst>
                  <a:ext uri="{0D108BD9-81ED-4DB2-BD59-A6C34878D82A}">
                    <a16:rowId xmlns:a16="http://schemas.microsoft.com/office/drawing/2014/main" val="4055689079"/>
                  </a:ext>
                </a:extLst>
              </a:tr>
              <a:tr h="244772">
                <a:tc>
                  <a:txBody>
                    <a:bodyPr/>
                    <a:lstStyle/>
                    <a:p>
                      <a:pPr algn="l" fontAlgn="t">
                        <a:buNone/>
                      </a:pPr>
                      <a:r>
                        <a:rPr lang="sv-SE" sz="1050">
                          <a:solidFill>
                            <a:srgbClr val="111111"/>
                          </a:solidFill>
                          <a:effectLst/>
                        </a:rPr>
                        <a:t>Mirtazapin</a:t>
                      </a:r>
                    </a:p>
                  </a:txBody>
                  <a:tcPr marL="14666" marR="14666" marT="14666" marB="11000">
                    <a:lnL>
                      <a:noFill/>
                    </a:lnL>
                    <a:lnR>
                      <a:noFill/>
                    </a:lnR>
                    <a:lnT w="6096" cap="flat" cmpd="sng" algn="ctr">
                      <a:solidFill>
                        <a:srgbClr val="604578"/>
                      </a:solidFill>
                      <a:prstDash val="solid"/>
                      <a:round/>
                      <a:headEnd type="none" w="med" len="med"/>
                      <a:tailEnd type="none" w="med" len="med"/>
                    </a:lnT>
                    <a:lnB w="6096" cap="flat" cmpd="sng" algn="ctr">
                      <a:solidFill>
                        <a:srgbClr val="A0E0D7"/>
                      </a:solidFill>
                      <a:prstDash val="solid"/>
                      <a:round/>
                      <a:headEnd type="none" w="med" len="med"/>
                      <a:tailEnd type="none" w="med" len="med"/>
                    </a:lnB>
                    <a:noFill/>
                  </a:tcPr>
                </a:tc>
                <a:tc>
                  <a:txBody>
                    <a:bodyPr/>
                    <a:lstStyle/>
                    <a:p>
                      <a:pPr algn="l" fontAlgn="t">
                        <a:buNone/>
                      </a:pPr>
                      <a:r>
                        <a:rPr lang="sv-SE" sz="1050">
                          <a:solidFill>
                            <a:srgbClr val="111111"/>
                          </a:solidFill>
                          <a:effectLst/>
                        </a:rPr>
                        <a:t>33</a:t>
                      </a:r>
                    </a:p>
                  </a:txBody>
                  <a:tcPr marL="14666" marR="14666" marT="14666" marB="11000">
                    <a:lnL>
                      <a:noFill/>
                    </a:lnL>
                    <a:lnR>
                      <a:noFill/>
                    </a:lnR>
                    <a:lnT w="6096" cap="flat" cmpd="sng" algn="ctr">
                      <a:solidFill>
                        <a:srgbClr val="E05978"/>
                      </a:solidFill>
                      <a:prstDash val="solid"/>
                      <a:round/>
                      <a:headEnd type="none" w="med" len="med"/>
                      <a:tailEnd type="none" w="med" len="med"/>
                    </a:lnT>
                    <a:lnB w="6096" cap="flat" cmpd="sng" algn="ctr">
                      <a:solidFill>
                        <a:srgbClr val="508567"/>
                      </a:solidFill>
                      <a:prstDash val="solid"/>
                      <a:round/>
                      <a:headEnd type="none" w="med" len="med"/>
                      <a:tailEnd type="none" w="med" len="med"/>
                    </a:lnB>
                    <a:noFill/>
                  </a:tcPr>
                </a:tc>
                <a:tc>
                  <a:txBody>
                    <a:bodyPr/>
                    <a:lstStyle/>
                    <a:p>
                      <a:pPr algn="l" fontAlgn="t">
                        <a:buNone/>
                      </a:pPr>
                      <a:r>
                        <a:rPr lang="sv-SE" sz="1050">
                          <a:solidFill>
                            <a:srgbClr val="111111"/>
                          </a:solidFill>
                          <a:effectLst/>
                        </a:rPr>
                        <a:t>40</a:t>
                      </a:r>
                    </a:p>
                  </a:txBody>
                  <a:tcPr marL="14666" marR="14666" marT="14666" marB="11000">
                    <a:lnL>
                      <a:noFill/>
                    </a:lnL>
                    <a:lnR>
                      <a:noFill/>
                    </a:lnR>
                    <a:lnT w="6096" cap="flat" cmpd="sng" algn="ctr">
                      <a:solidFill>
                        <a:srgbClr val="205D78"/>
                      </a:solidFill>
                      <a:prstDash val="solid"/>
                      <a:round/>
                      <a:headEnd type="none" w="med" len="med"/>
                      <a:tailEnd type="none" w="med" len="med"/>
                    </a:lnT>
                    <a:lnB w="6096" cap="flat" cmpd="sng" algn="ctr">
                      <a:solidFill>
                        <a:srgbClr val="908D67"/>
                      </a:solidFill>
                      <a:prstDash val="solid"/>
                      <a:round/>
                      <a:headEnd type="none" w="med" len="med"/>
                      <a:tailEnd type="none" w="med" len="med"/>
                    </a:lnB>
                    <a:noFill/>
                  </a:tcPr>
                </a:tc>
                <a:tc>
                  <a:txBody>
                    <a:bodyPr/>
                    <a:lstStyle/>
                    <a:p>
                      <a:pPr algn="l" fontAlgn="t">
                        <a:buNone/>
                      </a:pPr>
                      <a:r>
                        <a:rPr lang="sv-SE" sz="1050">
                          <a:solidFill>
                            <a:srgbClr val="111111"/>
                          </a:solidFill>
                          <a:effectLst/>
                        </a:rPr>
                        <a:t>32</a:t>
                      </a:r>
                    </a:p>
                  </a:txBody>
                  <a:tcPr marL="14666" marR="14666" marT="14666" marB="11000">
                    <a:lnL>
                      <a:noFill/>
                    </a:lnL>
                    <a:lnR>
                      <a:noFill/>
                    </a:lnR>
                    <a:lnT w="6096" cap="flat" cmpd="sng" algn="ctr">
                      <a:solidFill>
                        <a:srgbClr val="205878"/>
                      </a:solidFill>
                      <a:prstDash val="solid"/>
                      <a:round/>
                      <a:headEnd type="none" w="med" len="med"/>
                      <a:tailEnd type="none" w="med" len="med"/>
                    </a:lnT>
                    <a:lnB w="6096" cap="flat" cmpd="sng" algn="ctr">
                      <a:solidFill>
                        <a:srgbClr val="108667"/>
                      </a:solidFill>
                      <a:prstDash val="solid"/>
                      <a:round/>
                      <a:headEnd type="none" w="med" len="med"/>
                      <a:tailEnd type="none" w="med" len="med"/>
                    </a:lnB>
                    <a:noFill/>
                  </a:tcPr>
                </a:tc>
                <a:tc>
                  <a:txBody>
                    <a:bodyPr/>
                    <a:lstStyle/>
                    <a:p>
                      <a:pPr algn="l" fontAlgn="t">
                        <a:buNone/>
                      </a:pPr>
                      <a:r>
                        <a:rPr lang="sv-SE" sz="1050">
                          <a:solidFill>
                            <a:srgbClr val="111111"/>
                          </a:solidFill>
                          <a:effectLst/>
                        </a:rPr>
                        <a:t>31</a:t>
                      </a:r>
                    </a:p>
                  </a:txBody>
                  <a:tcPr marL="14666" marR="14666" marT="14666" marB="11000">
                    <a:lnL>
                      <a:noFill/>
                    </a:lnL>
                    <a:lnR>
                      <a:noFill/>
                    </a:lnR>
                    <a:lnT w="6096" cap="flat" cmpd="sng" algn="ctr">
                      <a:solidFill>
                        <a:srgbClr val="A06278"/>
                      </a:solidFill>
                      <a:prstDash val="solid"/>
                      <a:round/>
                      <a:headEnd type="none" w="med" len="med"/>
                      <a:tailEnd type="none" w="med" len="med"/>
                    </a:lnT>
                    <a:lnB w="6096" cap="flat" cmpd="sng" algn="ctr">
                      <a:solidFill>
                        <a:srgbClr val="908D67"/>
                      </a:solidFill>
                      <a:prstDash val="solid"/>
                      <a:round/>
                      <a:headEnd type="none" w="med" len="med"/>
                      <a:tailEnd type="none" w="med" len="med"/>
                    </a:lnB>
                    <a:noFill/>
                  </a:tcPr>
                </a:tc>
                <a:tc>
                  <a:txBody>
                    <a:bodyPr/>
                    <a:lstStyle/>
                    <a:p>
                      <a:pPr algn="l" fontAlgn="t">
                        <a:buNone/>
                      </a:pPr>
                      <a:r>
                        <a:rPr lang="sv-SE" sz="1050">
                          <a:solidFill>
                            <a:srgbClr val="111111"/>
                          </a:solidFill>
                          <a:effectLst/>
                        </a:rPr>
                        <a:t>20</a:t>
                      </a:r>
                    </a:p>
                  </a:txBody>
                  <a:tcPr marL="14666" marR="14666" marT="14666" marB="11000">
                    <a:lnL>
                      <a:noFill/>
                    </a:lnL>
                    <a:lnR>
                      <a:noFill/>
                    </a:lnR>
                    <a:lnT w="6096" cap="flat" cmpd="sng" algn="ctr">
                      <a:solidFill>
                        <a:srgbClr val="206078"/>
                      </a:solidFill>
                      <a:prstDash val="solid"/>
                      <a:round/>
                      <a:headEnd type="none" w="med" len="med"/>
                      <a:tailEnd type="none" w="med" len="med"/>
                    </a:lnT>
                    <a:lnB w="6096" cap="flat" cmpd="sng" algn="ctr">
                      <a:solidFill>
                        <a:srgbClr val="908E67"/>
                      </a:solidFill>
                      <a:prstDash val="solid"/>
                      <a:round/>
                      <a:headEnd type="none" w="med" len="med"/>
                      <a:tailEnd type="none" w="med" len="med"/>
                    </a:lnB>
                    <a:noFill/>
                  </a:tcPr>
                </a:tc>
                <a:extLst>
                  <a:ext uri="{0D108BD9-81ED-4DB2-BD59-A6C34878D82A}">
                    <a16:rowId xmlns:a16="http://schemas.microsoft.com/office/drawing/2014/main" val="883162759"/>
                  </a:ext>
                </a:extLst>
              </a:tr>
              <a:tr h="244772">
                <a:tc>
                  <a:txBody>
                    <a:bodyPr/>
                    <a:lstStyle/>
                    <a:p>
                      <a:pPr algn="l" fontAlgn="t">
                        <a:buNone/>
                      </a:pPr>
                      <a:r>
                        <a:rPr lang="sv-SE" sz="1050">
                          <a:solidFill>
                            <a:srgbClr val="111111"/>
                          </a:solidFill>
                          <a:effectLst/>
                        </a:rPr>
                        <a:t>Loperamid</a:t>
                      </a:r>
                    </a:p>
                  </a:txBody>
                  <a:tcPr marL="14666" marR="14666" marT="14666" marB="11000">
                    <a:lnL>
                      <a:noFill/>
                    </a:lnL>
                    <a:lnR>
                      <a:noFill/>
                    </a:lnR>
                    <a:lnT w="6096" cap="flat" cmpd="sng" algn="ctr">
                      <a:solidFill>
                        <a:srgbClr val="A0E0D7"/>
                      </a:solidFill>
                      <a:prstDash val="solid"/>
                      <a:round/>
                      <a:headEnd type="none" w="med" len="med"/>
                      <a:tailEnd type="none" w="med" len="med"/>
                    </a:lnT>
                    <a:lnB w="6096" cap="flat" cmpd="sng" algn="ctr">
                      <a:solidFill>
                        <a:srgbClr val="909867"/>
                      </a:solidFill>
                      <a:prstDash val="solid"/>
                      <a:round/>
                      <a:headEnd type="none" w="med" len="med"/>
                      <a:tailEnd type="none" w="med" len="med"/>
                    </a:lnB>
                    <a:noFill/>
                  </a:tcPr>
                </a:tc>
                <a:tc>
                  <a:txBody>
                    <a:bodyPr/>
                    <a:lstStyle/>
                    <a:p>
                      <a:pPr algn="l" fontAlgn="t">
                        <a:buNone/>
                      </a:pPr>
                      <a:r>
                        <a:rPr lang="sv-SE" sz="1050">
                          <a:solidFill>
                            <a:srgbClr val="111111"/>
                          </a:solidFill>
                          <a:effectLst/>
                        </a:rPr>
                        <a:t>7</a:t>
                      </a:r>
                    </a:p>
                  </a:txBody>
                  <a:tcPr marL="14666" marR="14666" marT="14666" marB="11000">
                    <a:lnL>
                      <a:noFill/>
                    </a:lnL>
                    <a:lnR>
                      <a:noFill/>
                    </a:lnR>
                    <a:lnT w="6096" cap="flat" cmpd="sng" algn="ctr">
                      <a:solidFill>
                        <a:srgbClr val="508567"/>
                      </a:solidFill>
                      <a:prstDash val="solid"/>
                      <a:round/>
                      <a:headEnd type="none" w="med" len="med"/>
                      <a:tailEnd type="none" w="med" len="med"/>
                    </a:lnT>
                    <a:lnB w="6096" cap="flat" cmpd="sng" algn="ctr">
                      <a:solidFill>
                        <a:srgbClr val="109267"/>
                      </a:solidFill>
                      <a:prstDash val="solid"/>
                      <a:round/>
                      <a:headEnd type="none" w="med" len="med"/>
                      <a:tailEnd type="none" w="med" len="med"/>
                    </a:lnB>
                    <a:noFill/>
                  </a:tcPr>
                </a:tc>
                <a:tc>
                  <a:txBody>
                    <a:bodyPr/>
                    <a:lstStyle/>
                    <a:p>
                      <a:pPr algn="l" fontAlgn="t">
                        <a:buNone/>
                      </a:pPr>
                      <a:r>
                        <a:rPr lang="sv-SE" sz="1050">
                          <a:solidFill>
                            <a:srgbClr val="111111"/>
                          </a:solidFill>
                          <a:effectLst/>
                        </a:rPr>
                        <a:t>11</a:t>
                      </a:r>
                    </a:p>
                  </a:txBody>
                  <a:tcPr marL="14666" marR="14666" marT="14666" marB="11000">
                    <a:lnL>
                      <a:noFill/>
                    </a:lnL>
                    <a:lnR>
                      <a:noFill/>
                    </a:lnR>
                    <a:lnT w="6096" cap="flat" cmpd="sng" algn="ctr">
                      <a:solidFill>
                        <a:srgbClr val="908D67"/>
                      </a:solidFill>
                      <a:prstDash val="solid"/>
                      <a:round/>
                      <a:headEnd type="none" w="med" len="med"/>
                      <a:tailEnd type="none" w="med" len="med"/>
                    </a:lnT>
                    <a:lnB w="6096" cap="flat" cmpd="sng" algn="ctr">
                      <a:solidFill>
                        <a:srgbClr val="509467"/>
                      </a:solidFill>
                      <a:prstDash val="solid"/>
                      <a:round/>
                      <a:headEnd type="none" w="med" len="med"/>
                      <a:tailEnd type="none" w="med" len="med"/>
                    </a:lnB>
                    <a:noFill/>
                  </a:tcPr>
                </a:tc>
                <a:tc>
                  <a:txBody>
                    <a:bodyPr/>
                    <a:lstStyle/>
                    <a:p>
                      <a:pPr algn="l" fontAlgn="t">
                        <a:buNone/>
                      </a:pPr>
                      <a:r>
                        <a:rPr lang="sv-SE" sz="1050">
                          <a:solidFill>
                            <a:srgbClr val="111111"/>
                          </a:solidFill>
                          <a:effectLst/>
                        </a:rPr>
                        <a:t>10</a:t>
                      </a:r>
                    </a:p>
                  </a:txBody>
                  <a:tcPr marL="14666" marR="14666" marT="14666" marB="11000">
                    <a:lnL>
                      <a:noFill/>
                    </a:lnL>
                    <a:lnR>
                      <a:noFill/>
                    </a:lnR>
                    <a:lnT w="6096" cap="flat" cmpd="sng" algn="ctr">
                      <a:solidFill>
                        <a:srgbClr val="108667"/>
                      </a:solidFill>
                      <a:prstDash val="solid"/>
                      <a:round/>
                      <a:headEnd type="none" w="med" len="med"/>
                      <a:tailEnd type="none" w="med" len="med"/>
                    </a:lnT>
                    <a:lnB w="6096" cap="flat" cmpd="sng" algn="ctr">
                      <a:solidFill>
                        <a:srgbClr val="109167"/>
                      </a:solidFill>
                      <a:prstDash val="solid"/>
                      <a:round/>
                      <a:headEnd type="none" w="med" len="med"/>
                      <a:tailEnd type="none" w="med" len="med"/>
                    </a:lnB>
                    <a:noFill/>
                  </a:tcPr>
                </a:tc>
                <a:tc>
                  <a:txBody>
                    <a:bodyPr/>
                    <a:lstStyle/>
                    <a:p>
                      <a:pPr algn="l" fontAlgn="t">
                        <a:buNone/>
                      </a:pPr>
                      <a:r>
                        <a:rPr lang="sv-SE" sz="1050">
                          <a:solidFill>
                            <a:srgbClr val="111111"/>
                          </a:solidFill>
                          <a:effectLst/>
                        </a:rPr>
                        <a:t>13</a:t>
                      </a:r>
                    </a:p>
                  </a:txBody>
                  <a:tcPr marL="14666" marR="14666" marT="14666" marB="11000">
                    <a:lnL>
                      <a:noFill/>
                    </a:lnL>
                    <a:lnR>
                      <a:noFill/>
                    </a:lnR>
                    <a:lnT w="6096" cap="flat" cmpd="sng" algn="ctr">
                      <a:solidFill>
                        <a:srgbClr val="908D67"/>
                      </a:solidFill>
                      <a:prstDash val="solid"/>
                      <a:round/>
                      <a:headEnd type="none" w="med" len="med"/>
                      <a:tailEnd type="none" w="med" len="med"/>
                    </a:lnT>
                    <a:lnB w="6096" cap="flat" cmpd="sng" algn="ctr">
                      <a:solidFill>
                        <a:srgbClr val="50AC67"/>
                      </a:solidFill>
                      <a:prstDash val="solid"/>
                      <a:round/>
                      <a:headEnd type="none" w="med" len="med"/>
                      <a:tailEnd type="none" w="med" len="med"/>
                    </a:lnB>
                    <a:noFill/>
                  </a:tcPr>
                </a:tc>
                <a:tc>
                  <a:txBody>
                    <a:bodyPr/>
                    <a:lstStyle/>
                    <a:p>
                      <a:pPr algn="l" fontAlgn="t">
                        <a:buNone/>
                      </a:pPr>
                      <a:r>
                        <a:rPr lang="sv-SE" sz="1050">
                          <a:solidFill>
                            <a:srgbClr val="111111"/>
                          </a:solidFill>
                          <a:effectLst/>
                        </a:rPr>
                        <a:t>17</a:t>
                      </a:r>
                    </a:p>
                  </a:txBody>
                  <a:tcPr marL="14666" marR="14666" marT="14666" marB="11000">
                    <a:lnL>
                      <a:noFill/>
                    </a:lnL>
                    <a:lnR>
                      <a:noFill/>
                    </a:lnR>
                    <a:lnT w="6096" cap="flat" cmpd="sng" algn="ctr">
                      <a:solidFill>
                        <a:srgbClr val="908E67"/>
                      </a:solidFill>
                      <a:prstDash val="solid"/>
                      <a:round/>
                      <a:headEnd type="none" w="med" len="med"/>
                      <a:tailEnd type="none" w="med" len="med"/>
                    </a:lnT>
                    <a:lnB w="6096" cap="flat" cmpd="sng" algn="ctr">
                      <a:solidFill>
                        <a:srgbClr val="90A667"/>
                      </a:solidFill>
                      <a:prstDash val="solid"/>
                      <a:round/>
                      <a:headEnd type="none" w="med" len="med"/>
                      <a:tailEnd type="none" w="med" len="med"/>
                    </a:lnB>
                    <a:noFill/>
                  </a:tcPr>
                </a:tc>
                <a:extLst>
                  <a:ext uri="{0D108BD9-81ED-4DB2-BD59-A6C34878D82A}">
                    <a16:rowId xmlns:a16="http://schemas.microsoft.com/office/drawing/2014/main" val="1233950951"/>
                  </a:ext>
                </a:extLst>
              </a:tr>
              <a:tr h="142308">
                <a:tc>
                  <a:txBody>
                    <a:bodyPr/>
                    <a:lstStyle/>
                    <a:p>
                      <a:pPr algn="l" fontAlgn="t">
                        <a:buNone/>
                      </a:pPr>
                      <a:r>
                        <a:rPr lang="sv-SE" sz="1050">
                          <a:solidFill>
                            <a:srgbClr val="111111"/>
                          </a:solidFill>
                          <a:effectLst/>
                        </a:rPr>
                        <a:t>Kodein</a:t>
                      </a:r>
                    </a:p>
                  </a:txBody>
                  <a:tcPr marL="14666" marR="14666" marT="14666" marB="11000">
                    <a:lnL>
                      <a:noFill/>
                    </a:lnL>
                    <a:lnR>
                      <a:noFill/>
                    </a:lnR>
                    <a:lnT w="6096" cap="flat" cmpd="sng" algn="ctr">
                      <a:solidFill>
                        <a:srgbClr val="909867"/>
                      </a:solidFill>
                      <a:prstDash val="solid"/>
                      <a:round/>
                      <a:headEnd type="none" w="med" len="med"/>
                      <a:tailEnd type="none" w="med" len="med"/>
                    </a:lnT>
                    <a:lnB w="6096" cap="flat" cmpd="sng" algn="ctr">
                      <a:solidFill>
                        <a:srgbClr val="90AC67"/>
                      </a:solidFill>
                      <a:prstDash val="solid"/>
                      <a:round/>
                      <a:headEnd type="none" w="med" len="med"/>
                      <a:tailEnd type="none" w="med" len="med"/>
                    </a:lnB>
                    <a:noFill/>
                  </a:tcPr>
                </a:tc>
                <a:tc>
                  <a:txBody>
                    <a:bodyPr/>
                    <a:lstStyle/>
                    <a:p>
                      <a:pPr algn="l" fontAlgn="t">
                        <a:buNone/>
                      </a:pPr>
                      <a:r>
                        <a:rPr lang="sv-SE" sz="1050">
                          <a:solidFill>
                            <a:srgbClr val="111111"/>
                          </a:solidFill>
                          <a:effectLst/>
                        </a:rPr>
                        <a:t>18</a:t>
                      </a:r>
                    </a:p>
                  </a:txBody>
                  <a:tcPr marL="14666" marR="14666" marT="14666" marB="11000">
                    <a:lnL>
                      <a:noFill/>
                    </a:lnL>
                    <a:lnR>
                      <a:noFill/>
                    </a:lnR>
                    <a:lnT w="6096" cap="flat" cmpd="sng" algn="ctr">
                      <a:solidFill>
                        <a:srgbClr val="109267"/>
                      </a:solidFill>
                      <a:prstDash val="solid"/>
                      <a:round/>
                      <a:headEnd type="none" w="med" len="med"/>
                      <a:tailEnd type="none" w="med" len="med"/>
                    </a:lnT>
                    <a:lnB w="6096" cap="flat" cmpd="sng" algn="ctr">
                      <a:solidFill>
                        <a:srgbClr val="D0AD67"/>
                      </a:solidFill>
                      <a:prstDash val="solid"/>
                      <a:round/>
                      <a:headEnd type="none" w="med" len="med"/>
                      <a:tailEnd type="none" w="med" len="med"/>
                    </a:lnB>
                    <a:noFill/>
                  </a:tcPr>
                </a:tc>
                <a:tc>
                  <a:txBody>
                    <a:bodyPr/>
                    <a:lstStyle/>
                    <a:p>
                      <a:pPr algn="l" fontAlgn="t">
                        <a:buNone/>
                      </a:pPr>
                      <a:r>
                        <a:rPr lang="sv-SE" sz="1050">
                          <a:solidFill>
                            <a:srgbClr val="111111"/>
                          </a:solidFill>
                          <a:effectLst/>
                        </a:rPr>
                        <a:t>14</a:t>
                      </a:r>
                    </a:p>
                  </a:txBody>
                  <a:tcPr marL="14666" marR="14666" marT="14666" marB="11000">
                    <a:lnL>
                      <a:noFill/>
                    </a:lnL>
                    <a:lnR>
                      <a:noFill/>
                    </a:lnR>
                    <a:lnT w="6096" cap="flat" cmpd="sng" algn="ctr">
                      <a:solidFill>
                        <a:srgbClr val="509467"/>
                      </a:solidFill>
                      <a:prstDash val="solid"/>
                      <a:round/>
                      <a:headEnd type="none" w="med" len="med"/>
                      <a:tailEnd type="none" w="med" len="med"/>
                    </a:lnT>
                    <a:lnB w="6096" cap="flat" cmpd="sng" algn="ctr">
                      <a:solidFill>
                        <a:srgbClr val="50B467"/>
                      </a:solidFill>
                      <a:prstDash val="solid"/>
                      <a:round/>
                      <a:headEnd type="none" w="med" len="med"/>
                      <a:tailEnd type="none" w="med" len="med"/>
                    </a:lnB>
                    <a:noFill/>
                  </a:tcPr>
                </a:tc>
                <a:tc>
                  <a:txBody>
                    <a:bodyPr/>
                    <a:lstStyle/>
                    <a:p>
                      <a:pPr algn="l" fontAlgn="t">
                        <a:buNone/>
                      </a:pPr>
                      <a:r>
                        <a:rPr lang="sv-SE" sz="1050">
                          <a:solidFill>
                            <a:srgbClr val="111111"/>
                          </a:solidFill>
                          <a:effectLst/>
                        </a:rPr>
                        <a:t>13</a:t>
                      </a:r>
                    </a:p>
                  </a:txBody>
                  <a:tcPr marL="14666" marR="14666" marT="14666" marB="11000">
                    <a:lnL>
                      <a:noFill/>
                    </a:lnL>
                    <a:lnR>
                      <a:noFill/>
                    </a:lnR>
                    <a:lnT w="6096" cap="flat" cmpd="sng" algn="ctr">
                      <a:solidFill>
                        <a:srgbClr val="109167"/>
                      </a:solidFill>
                      <a:prstDash val="solid"/>
                      <a:round/>
                      <a:headEnd type="none" w="med" len="med"/>
                      <a:tailEnd type="none" w="med" len="med"/>
                    </a:lnT>
                    <a:lnB w="6096" cap="flat" cmpd="sng" algn="ctr">
                      <a:solidFill>
                        <a:srgbClr val="50B967"/>
                      </a:solidFill>
                      <a:prstDash val="solid"/>
                      <a:round/>
                      <a:headEnd type="none" w="med" len="med"/>
                      <a:tailEnd type="none" w="med" len="med"/>
                    </a:lnB>
                    <a:noFill/>
                  </a:tcPr>
                </a:tc>
                <a:tc>
                  <a:txBody>
                    <a:bodyPr/>
                    <a:lstStyle/>
                    <a:p>
                      <a:pPr algn="l" fontAlgn="t">
                        <a:buNone/>
                      </a:pPr>
                      <a:r>
                        <a:rPr lang="sv-SE" sz="1050">
                          <a:solidFill>
                            <a:srgbClr val="111111"/>
                          </a:solidFill>
                          <a:effectLst/>
                        </a:rPr>
                        <a:t>16</a:t>
                      </a:r>
                    </a:p>
                  </a:txBody>
                  <a:tcPr marL="14666" marR="14666" marT="14666" marB="11000">
                    <a:lnL>
                      <a:noFill/>
                    </a:lnL>
                    <a:lnR>
                      <a:noFill/>
                    </a:lnR>
                    <a:lnT w="6096" cap="flat" cmpd="sng" algn="ctr">
                      <a:solidFill>
                        <a:srgbClr val="50AC67"/>
                      </a:solidFill>
                      <a:prstDash val="solid"/>
                      <a:round/>
                      <a:headEnd type="none" w="med" len="med"/>
                      <a:tailEnd type="none" w="med" len="med"/>
                    </a:lnT>
                    <a:lnB w="6096" cap="flat" cmpd="sng" algn="ctr">
                      <a:solidFill>
                        <a:srgbClr val="90B867"/>
                      </a:solidFill>
                      <a:prstDash val="solid"/>
                      <a:round/>
                      <a:headEnd type="none" w="med" len="med"/>
                      <a:tailEnd type="none" w="med" len="med"/>
                    </a:lnB>
                    <a:noFill/>
                  </a:tcPr>
                </a:tc>
                <a:tc>
                  <a:txBody>
                    <a:bodyPr/>
                    <a:lstStyle/>
                    <a:p>
                      <a:pPr algn="l" fontAlgn="t">
                        <a:buNone/>
                      </a:pPr>
                      <a:r>
                        <a:rPr lang="sv-SE" sz="1050">
                          <a:solidFill>
                            <a:srgbClr val="111111"/>
                          </a:solidFill>
                          <a:effectLst/>
                        </a:rPr>
                        <a:t>16</a:t>
                      </a:r>
                    </a:p>
                  </a:txBody>
                  <a:tcPr marL="14666" marR="14666" marT="14666" marB="11000">
                    <a:lnL>
                      <a:noFill/>
                    </a:lnL>
                    <a:lnR>
                      <a:noFill/>
                    </a:lnR>
                    <a:lnT w="6096" cap="flat" cmpd="sng" algn="ctr">
                      <a:solidFill>
                        <a:srgbClr val="90A667"/>
                      </a:solidFill>
                      <a:prstDash val="solid"/>
                      <a:round/>
                      <a:headEnd type="none" w="med" len="med"/>
                      <a:tailEnd type="none" w="med" len="med"/>
                    </a:lnT>
                    <a:lnB w="6096" cap="flat" cmpd="sng" algn="ctr">
                      <a:solidFill>
                        <a:srgbClr val="50BC67"/>
                      </a:solidFill>
                      <a:prstDash val="solid"/>
                      <a:round/>
                      <a:headEnd type="none" w="med" len="med"/>
                      <a:tailEnd type="none" w="med" len="med"/>
                    </a:lnB>
                    <a:noFill/>
                  </a:tcPr>
                </a:tc>
                <a:extLst>
                  <a:ext uri="{0D108BD9-81ED-4DB2-BD59-A6C34878D82A}">
                    <a16:rowId xmlns:a16="http://schemas.microsoft.com/office/drawing/2014/main" val="611605477"/>
                  </a:ext>
                </a:extLst>
              </a:tr>
              <a:tr h="142308">
                <a:tc>
                  <a:txBody>
                    <a:bodyPr/>
                    <a:lstStyle/>
                    <a:p>
                      <a:pPr algn="l" fontAlgn="t">
                        <a:buNone/>
                      </a:pPr>
                      <a:r>
                        <a:rPr lang="sv-SE" sz="1050">
                          <a:solidFill>
                            <a:srgbClr val="111111"/>
                          </a:solidFill>
                          <a:effectLst/>
                        </a:rPr>
                        <a:t>Kvetiapin</a:t>
                      </a:r>
                    </a:p>
                  </a:txBody>
                  <a:tcPr marL="14666" marR="14666" marT="14666" marB="11000">
                    <a:lnL>
                      <a:noFill/>
                    </a:lnL>
                    <a:lnR>
                      <a:noFill/>
                    </a:lnR>
                    <a:lnT w="6096" cap="flat" cmpd="sng" algn="ctr">
                      <a:solidFill>
                        <a:srgbClr val="90AC67"/>
                      </a:solidFill>
                      <a:prstDash val="solid"/>
                      <a:round/>
                      <a:headEnd type="none" w="med" len="med"/>
                      <a:tailEnd type="none" w="med" len="med"/>
                    </a:lnT>
                    <a:lnB w="6096" cap="flat" cmpd="sng" algn="ctr">
                      <a:solidFill>
                        <a:srgbClr val="90B367"/>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D0AD67"/>
                      </a:solidFill>
                      <a:prstDash val="solid"/>
                      <a:round/>
                      <a:headEnd type="none" w="med" len="med"/>
                      <a:tailEnd type="none" w="med" len="med"/>
                    </a:lnT>
                    <a:lnB w="6096" cap="flat" cmpd="sng" algn="ctr">
                      <a:solidFill>
                        <a:srgbClr val="10CD67"/>
                      </a:solidFill>
                      <a:prstDash val="solid"/>
                      <a:round/>
                      <a:headEnd type="none" w="med" len="med"/>
                      <a:tailEnd type="none" w="med" len="med"/>
                    </a:lnB>
                    <a:noFill/>
                  </a:tcPr>
                </a:tc>
                <a:tc>
                  <a:txBody>
                    <a:bodyPr/>
                    <a:lstStyle/>
                    <a:p>
                      <a:pPr algn="l" fontAlgn="t">
                        <a:buNone/>
                      </a:pPr>
                      <a:r>
                        <a:rPr lang="sv-SE" sz="1050">
                          <a:solidFill>
                            <a:srgbClr val="111111"/>
                          </a:solidFill>
                          <a:effectLst/>
                        </a:rPr>
                        <a:t>14</a:t>
                      </a:r>
                    </a:p>
                  </a:txBody>
                  <a:tcPr marL="14666" marR="14666" marT="14666" marB="11000">
                    <a:lnL>
                      <a:noFill/>
                    </a:lnL>
                    <a:lnR>
                      <a:noFill/>
                    </a:lnR>
                    <a:lnT w="6096" cap="flat" cmpd="sng" algn="ctr">
                      <a:solidFill>
                        <a:srgbClr val="50B467"/>
                      </a:solidFill>
                      <a:prstDash val="solid"/>
                      <a:round/>
                      <a:headEnd type="none" w="med" len="med"/>
                      <a:tailEnd type="none" w="med" len="med"/>
                    </a:lnT>
                    <a:lnB w="6096" cap="flat" cmpd="sng" algn="ctr">
                      <a:solidFill>
                        <a:srgbClr val="D0CB67"/>
                      </a:solidFill>
                      <a:prstDash val="solid"/>
                      <a:round/>
                      <a:headEnd type="none" w="med" len="med"/>
                      <a:tailEnd type="none" w="med" len="med"/>
                    </a:lnB>
                    <a:noFill/>
                  </a:tcPr>
                </a:tc>
                <a:tc>
                  <a:txBody>
                    <a:bodyPr/>
                    <a:lstStyle/>
                    <a:p>
                      <a:pPr algn="l" fontAlgn="t">
                        <a:buNone/>
                      </a:pPr>
                      <a:r>
                        <a:rPr lang="sv-SE" sz="1050">
                          <a:solidFill>
                            <a:srgbClr val="111111"/>
                          </a:solidFill>
                          <a:effectLst/>
                        </a:rPr>
                        <a:t>16</a:t>
                      </a:r>
                    </a:p>
                  </a:txBody>
                  <a:tcPr marL="14666" marR="14666" marT="14666" marB="11000">
                    <a:lnL>
                      <a:noFill/>
                    </a:lnL>
                    <a:lnR>
                      <a:noFill/>
                    </a:lnR>
                    <a:lnT w="6096" cap="flat" cmpd="sng" algn="ctr">
                      <a:solidFill>
                        <a:srgbClr val="50B967"/>
                      </a:solidFill>
                      <a:prstDash val="solid"/>
                      <a:round/>
                      <a:headEnd type="none" w="med" len="med"/>
                      <a:tailEnd type="none" w="med" len="med"/>
                    </a:lnT>
                    <a:lnB w="6096" cap="flat" cmpd="sng" algn="ctr">
                      <a:solidFill>
                        <a:srgbClr val="50C367"/>
                      </a:solidFill>
                      <a:prstDash val="solid"/>
                      <a:round/>
                      <a:headEnd type="none" w="med" len="med"/>
                      <a:tailEnd type="none" w="med" len="med"/>
                    </a:lnB>
                    <a:noFill/>
                  </a:tcPr>
                </a:tc>
                <a:tc>
                  <a:txBody>
                    <a:bodyPr/>
                    <a:lstStyle/>
                    <a:p>
                      <a:pPr algn="l" fontAlgn="t">
                        <a:buNone/>
                      </a:pPr>
                      <a:r>
                        <a:rPr lang="sv-SE" sz="1050">
                          <a:solidFill>
                            <a:srgbClr val="111111"/>
                          </a:solidFill>
                          <a:effectLst/>
                        </a:rPr>
                        <a:t>9</a:t>
                      </a:r>
                    </a:p>
                  </a:txBody>
                  <a:tcPr marL="14666" marR="14666" marT="14666" marB="11000">
                    <a:lnL>
                      <a:noFill/>
                    </a:lnL>
                    <a:lnR>
                      <a:noFill/>
                    </a:lnR>
                    <a:lnT w="6096" cap="flat" cmpd="sng" algn="ctr">
                      <a:solidFill>
                        <a:srgbClr val="90B867"/>
                      </a:solidFill>
                      <a:prstDash val="solid"/>
                      <a:round/>
                      <a:headEnd type="none" w="med" len="med"/>
                      <a:tailEnd type="none" w="med" len="med"/>
                    </a:lnT>
                    <a:lnB w="6096" cap="flat" cmpd="sng" algn="ctr">
                      <a:solidFill>
                        <a:srgbClr val="10C867"/>
                      </a:solidFill>
                      <a:prstDash val="solid"/>
                      <a:round/>
                      <a:headEnd type="none" w="med" len="med"/>
                      <a:tailEnd type="none" w="med" len="med"/>
                    </a:lnB>
                    <a:noFill/>
                  </a:tcPr>
                </a:tc>
                <a:tc>
                  <a:txBody>
                    <a:bodyPr/>
                    <a:lstStyle/>
                    <a:p>
                      <a:pPr algn="l" fontAlgn="t">
                        <a:buNone/>
                      </a:pPr>
                      <a:r>
                        <a:rPr lang="sv-SE" sz="1050">
                          <a:solidFill>
                            <a:srgbClr val="111111"/>
                          </a:solidFill>
                          <a:effectLst/>
                        </a:rPr>
                        <a:t>16</a:t>
                      </a:r>
                    </a:p>
                  </a:txBody>
                  <a:tcPr marL="14666" marR="14666" marT="14666" marB="11000">
                    <a:lnL>
                      <a:noFill/>
                    </a:lnL>
                    <a:lnR>
                      <a:noFill/>
                    </a:lnR>
                    <a:lnT w="6096" cap="flat" cmpd="sng" algn="ctr">
                      <a:solidFill>
                        <a:srgbClr val="50BC67"/>
                      </a:solidFill>
                      <a:prstDash val="solid"/>
                      <a:round/>
                      <a:headEnd type="none" w="med" len="med"/>
                      <a:tailEnd type="none" w="med" len="med"/>
                    </a:lnT>
                    <a:lnB w="6096" cap="flat" cmpd="sng" algn="ctr">
                      <a:solidFill>
                        <a:srgbClr val="90CA67"/>
                      </a:solidFill>
                      <a:prstDash val="solid"/>
                      <a:round/>
                      <a:headEnd type="none" w="med" len="med"/>
                      <a:tailEnd type="none" w="med" len="med"/>
                    </a:lnB>
                    <a:noFill/>
                  </a:tcPr>
                </a:tc>
                <a:extLst>
                  <a:ext uri="{0D108BD9-81ED-4DB2-BD59-A6C34878D82A}">
                    <a16:rowId xmlns:a16="http://schemas.microsoft.com/office/drawing/2014/main" val="835633720"/>
                  </a:ext>
                </a:extLst>
              </a:tr>
              <a:tr h="142308">
                <a:tc>
                  <a:txBody>
                    <a:bodyPr/>
                    <a:lstStyle/>
                    <a:p>
                      <a:pPr algn="l" fontAlgn="t">
                        <a:buNone/>
                      </a:pPr>
                      <a:r>
                        <a:rPr lang="sv-SE" sz="1050">
                          <a:solidFill>
                            <a:srgbClr val="111111"/>
                          </a:solidFill>
                          <a:effectLst/>
                        </a:rPr>
                        <a:t>Heroin</a:t>
                      </a:r>
                    </a:p>
                  </a:txBody>
                  <a:tcPr marL="14666" marR="14666" marT="14666" marB="11000">
                    <a:lnL>
                      <a:noFill/>
                    </a:lnL>
                    <a:lnR>
                      <a:noFill/>
                    </a:lnR>
                    <a:lnT w="6096" cap="flat" cmpd="sng" algn="ctr">
                      <a:solidFill>
                        <a:srgbClr val="90B367"/>
                      </a:solidFill>
                      <a:prstDash val="solid"/>
                      <a:round/>
                      <a:headEnd type="none" w="med" len="med"/>
                      <a:tailEnd type="none" w="med" len="med"/>
                    </a:lnT>
                    <a:lnB w="6096" cap="flat" cmpd="sng" algn="ctr">
                      <a:solidFill>
                        <a:srgbClr val="D05467"/>
                      </a:solidFill>
                      <a:prstDash val="solid"/>
                      <a:round/>
                      <a:headEnd type="none" w="med" len="med"/>
                      <a:tailEnd type="none" w="med" len="med"/>
                    </a:lnB>
                    <a:noFill/>
                  </a:tcPr>
                </a:tc>
                <a:tc>
                  <a:txBody>
                    <a:bodyPr/>
                    <a:lstStyle/>
                    <a:p>
                      <a:pPr algn="l" fontAlgn="t">
                        <a:buNone/>
                      </a:pPr>
                      <a:r>
                        <a:rPr lang="sv-SE" sz="1050">
                          <a:solidFill>
                            <a:srgbClr val="111111"/>
                          </a:solidFill>
                          <a:effectLst/>
                        </a:rPr>
                        <a:t>67</a:t>
                      </a:r>
                    </a:p>
                  </a:txBody>
                  <a:tcPr marL="14666" marR="14666" marT="14666" marB="11000">
                    <a:lnL>
                      <a:noFill/>
                    </a:lnL>
                    <a:lnR>
                      <a:noFill/>
                    </a:lnR>
                    <a:lnT w="6096" cap="flat" cmpd="sng" algn="ctr">
                      <a:solidFill>
                        <a:srgbClr val="10CD67"/>
                      </a:solidFill>
                      <a:prstDash val="solid"/>
                      <a:round/>
                      <a:headEnd type="none" w="med" len="med"/>
                      <a:tailEnd type="none" w="med" len="med"/>
                    </a:lnT>
                    <a:lnB w="6096" cap="flat" cmpd="sng" algn="ctr">
                      <a:solidFill>
                        <a:srgbClr val="906067"/>
                      </a:solidFill>
                      <a:prstDash val="solid"/>
                      <a:round/>
                      <a:headEnd type="none" w="med" len="med"/>
                      <a:tailEnd type="none" w="med" len="med"/>
                    </a:lnB>
                    <a:noFill/>
                  </a:tcPr>
                </a:tc>
                <a:tc>
                  <a:txBody>
                    <a:bodyPr/>
                    <a:lstStyle/>
                    <a:p>
                      <a:pPr algn="l" fontAlgn="t">
                        <a:buNone/>
                      </a:pPr>
                      <a:r>
                        <a:rPr lang="sv-SE" sz="1050">
                          <a:solidFill>
                            <a:srgbClr val="111111"/>
                          </a:solidFill>
                          <a:effectLst/>
                        </a:rPr>
                        <a:t>78</a:t>
                      </a:r>
                    </a:p>
                  </a:txBody>
                  <a:tcPr marL="14666" marR="14666" marT="14666" marB="11000">
                    <a:lnL>
                      <a:noFill/>
                    </a:lnL>
                    <a:lnR>
                      <a:noFill/>
                    </a:lnR>
                    <a:lnT w="6096" cap="flat" cmpd="sng" algn="ctr">
                      <a:solidFill>
                        <a:srgbClr val="D0CB67"/>
                      </a:solidFill>
                      <a:prstDash val="solid"/>
                      <a:round/>
                      <a:headEnd type="none" w="med" len="med"/>
                      <a:tailEnd type="none" w="med" len="med"/>
                    </a:lnT>
                    <a:lnB w="6096" cap="flat" cmpd="sng" algn="ctr">
                      <a:solidFill>
                        <a:srgbClr val="D05167"/>
                      </a:solidFill>
                      <a:prstDash val="solid"/>
                      <a:round/>
                      <a:headEnd type="none" w="med" len="med"/>
                      <a:tailEnd type="none" w="med" len="med"/>
                    </a:lnB>
                    <a:noFill/>
                  </a:tcPr>
                </a:tc>
                <a:tc>
                  <a:txBody>
                    <a:bodyPr/>
                    <a:lstStyle/>
                    <a:p>
                      <a:pPr algn="l" fontAlgn="t">
                        <a:buNone/>
                      </a:pPr>
                      <a:r>
                        <a:rPr lang="sv-SE" sz="1050">
                          <a:solidFill>
                            <a:srgbClr val="111111"/>
                          </a:solidFill>
                          <a:effectLst/>
                        </a:rPr>
                        <a:t>60</a:t>
                      </a:r>
                    </a:p>
                  </a:txBody>
                  <a:tcPr marL="14666" marR="14666" marT="14666" marB="11000">
                    <a:lnL>
                      <a:noFill/>
                    </a:lnL>
                    <a:lnR>
                      <a:noFill/>
                    </a:lnR>
                    <a:lnT w="6096" cap="flat" cmpd="sng" algn="ctr">
                      <a:solidFill>
                        <a:srgbClr val="50C367"/>
                      </a:solidFill>
                      <a:prstDash val="solid"/>
                      <a:round/>
                      <a:headEnd type="none" w="med" len="med"/>
                      <a:tailEnd type="none" w="med" len="med"/>
                    </a:lnT>
                    <a:lnB w="6096" cap="flat" cmpd="sng" algn="ctr">
                      <a:solidFill>
                        <a:srgbClr val="505D67"/>
                      </a:solidFill>
                      <a:prstDash val="solid"/>
                      <a:round/>
                      <a:headEnd type="none" w="med" len="med"/>
                      <a:tailEnd type="none" w="med" len="med"/>
                    </a:lnB>
                    <a:noFill/>
                  </a:tcPr>
                </a:tc>
                <a:tc>
                  <a:txBody>
                    <a:bodyPr/>
                    <a:lstStyle/>
                    <a:p>
                      <a:pPr algn="l" fontAlgn="t">
                        <a:buNone/>
                      </a:pPr>
                      <a:r>
                        <a:rPr lang="sv-SE" sz="1050">
                          <a:solidFill>
                            <a:srgbClr val="111111"/>
                          </a:solidFill>
                          <a:effectLst/>
                        </a:rPr>
                        <a:t>44</a:t>
                      </a:r>
                    </a:p>
                  </a:txBody>
                  <a:tcPr marL="14666" marR="14666" marT="14666" marB="11000">
                    <a:lnL>
                      <a:noFill/>
                    </a:lnL>
                    <a:lnR>
                      <a:noFill/>
                    </a:lnR>
                    <a:lnT w="6096" cap="flat" cmpd="sng" algn="ctr">
                      <a:solidFill>
                        <a:srgbClr val="10C867"/>
                      </a:solidFill>
                      <a:prstDash val="solid"/>
                      <a:round/>
                      <a:headEnd type="none" w="med" len="med"/>
                      <a:tailEnd type="none" w="med" len="med"/>
                    </a:lnT>
                    <a:lnB w="6096" cap="flat" cmpd="sng" algn="ctr">
                      <a:solidFill>
                        <a:srgbClr val="D06567"/>
                      </a:solidFill>
                      <a:prstDash val="solid"/>
                      <a:round/>
                      <a:headEnd type="none" w="med" len="med"/>
                      <a:tailEnd type="none" w="med" len="med"/>
                    </a:lnB>
                    <a:no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90CA67"/>
                      </a:solidFill>
                      <a:prstDash val="solid"/>
                      <a:round/>
                      <a:headEnd type="none" w="med" len="med"/>
                      <a:tailEnd type="none" w="med" len="med"/>
                    </a:lnT>
                    <a:lnB w="6096" cap="flat" cmpd="sng" algn="ctr">
                      <a:solidFill>
                        <a:srgbClr val="107067"/>
                      </a:solidFill>
                      <a:prstDash val="solid"/>
                      <a:round/>
                      <a:headEnd type="none" w="med" len="med"/>
                      <a:tailEnd type="none" w="med" len="med"/>
                    </a:lnB>
                    <a:noFill/>
                  </a:tcPr>
                </a:tc>
                <a:extLst>
                  <a:ext uri="{0D108BD9-81ED-4DB2-BD59-A6C34878D82A}">
                    <a16:rowId xmlns:a16="http://schemas.microsoft.com/office/drawing/2014/main" val="1837875927"/>
                  </a:ext>
                </a:extLst>
              </a:tr>
              <a:tr h="244772">
                <a:tc>
                  <a:txBody>
                    <a:bodyPr/>
                    <a:lstStyle/>
                    <a:p>
                      <a:pPr algn="l" fontAlgn="t">
                        <a:buNone/>
                      </a:pPr>
                      <a:r>
                        <a:rPr lang="sv-SE" sz="1050">
                          <a:solidFill>
                            <a:srgbClr val="111111"/>
                          </a:solidFill>
                          <a:effectLst/>
                        </a:rPr>
                        <a:t>Amitriptylin</a:t>
                      </a:r>
                    </a:p>
                  </a:txBody>
                  <a:tcPr marL="14666" marR="14666" marT="14666" marB="11000">
                    <a:lnL>
                      <a:noFill/>
                    </a:lnL>
                    <a:lnR>
                      <a:noFill/>
                    </a:lnR>
                    <a:lnT w="6096" cap="flat" cmpd="sng" algn="ctr">
                      <a:solidFill>
                        <a:srgbClr val="D05467"/>
                      </a:solidFill>
                      <a:prstDash val="solid"/>
                      <a:round/>
                      <a:headEnd type="none" w="med" len="med"/>
                      <a:tailEnd type="none" w="med" len="med"/>
                    </a:lnT>
                    <a:lnB w="6096" cap="flat" cmpd="sng" algn="ctr">
                      <a:solidFill>
                        <a:srgbClr val="D06B67"/>
                      </a:solidFill>
                      <a:prstDash val="solid"/>
                      <a:round/>
                      <a:headEnd type="none" w="med" len="med"/>
                      <a:tailEnd type="none" w="med" len="med"/>
                    </a:lnB>
                    <a:noFill/>
                  </a:tcPr>
                </a:tc>
                <a:tc>
                  <a:txBody>
                    <a:bodyPr/>
                    <a:lstStyle/>
                    <a:p>
                      <a:pPr algn="l" fontAlgn="t">
                        <a:buNone/>
                      </a:pPr>
                      <a:r>
                        <a:rPr lang="sv-SE" sz="1050">
                          <a:solidFill>
                            <a:srgbClr val="111111"/>
                          </a:solidFill>
                          <a:effectLst/>
                        </a:rPr>
                        <a:t>27</a:t>
                      </a:r>
                    </a:p>
                  </a:txBody>
                  <a:tcPr marL="14666" marR="14666" marT="14666" marB="11000">
                    <a:lnL>
                      <a:noFill/>
                    </a:lnL>
                    <a:lnR>
                      <a:noFill/>
                    </a:lnR>
                    <a:lnT w="6096" cap="flat" cmpd="sng" algn="ctr">
                      <a:solidFill>
                        <a:srgbClr val="906067"/>
                      </a:solidFill>
                      <a:prstDash val="solid"/>
                      <a:round/>
                      <a:headEnd type="none" w="med" len="med"/>
                      <a:tailEnd type="none" w="med" len="med"/>
                    </a:lnT>
                    <a:lnB w="6096" cap="flat" cmpd="sng" algn="ctr">
                      <a:solidFill>
                        <a:srgbClr val="107067"/>
                      </a:solidFill>
                      <a:prstDash val="solid"/>
                      <a:round/>
                      <a:headEnd type="none" w="med" len="med"/>
                      <a:tailEnd type="none" w="med" len="med"/>
                    </a:lnB>
                    <a:noFill/>
                  </a:tcPr>
                </a:tc>
                <a:tc>
                  <a:txBody>
                    <a:bodyPr/>
                    <a:lstStyle/>
                    <a:p>
                      <a:pPr algn="l" fontAlgn="t">
                        <a:buNone/>
                      </a:pPr>
                      <a:r>
                        <a:rPr lang="sv-SE" sz="1050">
                          <a:solidFill>
                            <a:srgbClr val="111111"/>
                          </a:solidFill>
                          <a:effectLst/>
                        </a:rPr>
                        <a:t>25</a:t>
                      </a:r>
                    </a:p>
                  </a:txBody>
                  <a:tcPr marL="14666" marR="14666" marT="14666" marB="11000">
                    <a:lnL>
                      <a:noFill/>
                    </a:lnL>
                    <a:lnR>
                      <a:noFill/>
                    </a:lnR>
                    <a:lnT w="6096" cap="flat" cmpd="sng" algn="ctr">
                      <a:solidFill>
                        <a:srgbClr val="D05167"/>
                      </a:solidFill>
                      <a:prstDash val="solid"/>
                      <a:round/>
                      <a:headEnd type="none" w="med" len="med"/>
                      <a:tailEnd type="none" w="med" len="med"/>
                    </a:lnT>
                    <a:lnB w="6096" cap="flat" cmpd="sng" algn="ctr">
                      <a:solidFill>
                        <a:srgbClr val="906267"/>
                      </a:solidFill>
                      <a:prstDash val="solid"/>
                      <a:round/>
                      <a:headEnd type="none" w="med" len="med"/>
                      <a:tailEnd type="none" w="med" len="med"/>
                    </a:lnB>
                    <a:noFill/>
                  </a:tcPr>
                </a:tc>
                <a:tc>
                  <a:txBody>
                    <a:bodyPr/>
                    <a:lstStyle/>
                    <a:p>
                      <a:pPr algn="l" fontAlgn="t">
                        <a:buNone/>
                      </a:pPr>
                      <a:r>
                        <a:rPr lang="sv-SE" sz="1050">
                          <a:solidFill>
                            <a:srgbClr val="111111"/>
                          </a:solidFill>
                          <a:effectLst/>
                        </a:rPr>
                        <a:t>21</a:t>
                      </a:r>
                    </a:p>
                  </a:txBody>
                  <a:tcPr marL="14666" marR="14666" marT="14666" marB="11000">
                    <a:lnL>
                      <a:noFill/>
                    </a:lnL>
                    <a:lnR>
                      <a:noFill/>
                    </a:lnR>
                    <a:lnT w="6096" cap="flat" cmpd="sng" algn="ctr">
                      <a:solidFill>
                        <a:srgbClr val="505D67"/>
                      </a:solidFill>
                      <a:prstDash val="solid"/>
                      <a:round/>
                      <a:headEnd type="none" w="med" len="med"/>
                      <a:tailEnd type="none" w="med" len="med"/>
                    </a:lnT>
                    <a:lnB w="6096" cap="flat" cmpd="sng" algn="ctr">
                      <a:solidFill>
                        <a:srgbClr val="D07967"/>
                      </a:solidFill>
                      <a:prstDash val="solid"/>
                      <a:round/>
                      <a:headEnd type="none" w="med" len="med"/>
                      <a:tailEnd type="none" w="med" len="med"/>
                    </a:lnB>
                    <a:noFill/>
                  </a:tcPr>
                </a:tc>
                <a:tc>
                  <a:txBody>
                    <a:bodyPr/>
                    <a:lstStyle/>
                    <a:p>
                      <a:pPr algn="l" fontAlgn="t">
                        <a:buNone/>
                      </a:pPr>
                      <a:r>
                        <a:rPr lang="sv-SE" sz="1050">
                          <a:solidFill>
                            <a:srgbClr val="111111"/>
                          </a:solidFill>
                          <a:effectLst/>
                        </a:rPr>
                        <a:t>20</a:t>
                      </a:r>
                    </a:p>
                  </a:txBody>
                  <a:tcPr marL="14666" marR="14666" marT="14666" marB="11000">
                    <a:lnL>
                      <a:noFill/>
                    </a:lnL>
                    <a:lnR>
                      <a:noFill/>
                    </a:lnR>
                    <a:lnT w="6096" cap="flat" cmpd="sng" algn="ctr">
                      <a:solidFill>
                        <a:srgbClr val="D06567"/>
                      </a:solidFill>
                      <a:prstDash val="solid"/>
                      <a:round/>
                      <a:headEnd type="none" w="med" len="med"/>
                      <a:tailEnd type="none" w="med" len="med"/>
                    </a:lnT>
                    <a:lnB w="6096" cap="flat" cmpd="sng" algn="ctr">
                      <a:solidFill>
                        <a:srgbClr val="907367"/>
                      </a:solidFill>
                      <a:prstDash val="solid"/>
                      <a:round/>
                      <a:headEnd type="none" w="med" len="med"/>
                      <a:tailEnd type="none" w="med" len="med"/>
                    </a:lnB>
                    <a:no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107067"/>
                      </a:solidFill>
                      <a:prstDash val="solid"/>
                      <a:round/>
                      <a:headEnd type="none" w="med" len="med"/>
                      <a:tailEnd type="none" w="med" len="med"/>
                    </a:lnT>
                    <a:lnB w="6096" cap="flat" cmpd="sng" algn="ctr">
                      <a:solidFill>
                        <a:srgbClr val="907867"/>
                      </a:solidFill>
                      <a:prstDash val="solid"/>
                      <a:round/>
                      <a:headEnd type="none" w="med" len="med"/>
                      <a:tailEnd type="none" w="med" len="med"/>
                    </a:lnB>
                    <a:noFill/>
                  </a:tcPr>
                </a:tc>
                <a:extLst>
                  <a:ext uri="{0D108BD9-81ED-4DB2-BD59-A6C34878D82A}">
                    <a16:rowId xmlns:a16="http://schemas.microsoft.com/office/drawing/2014/main" val="3297997258"/>
                  </a:ext>
                </a:extLst>
              </a:tr>
              <a:tr h="244772">
                <a:tc>
                  <a:txBody>
                    <a:bodyPr/>
                    <a:lstStyle/>
                    <a:p>
                      <a:pPr algn="l" fontAlgn="t">
                        <a:buNone/>
                      </a:pPr>
                      <a:r>
                        <a:rPr lang="sv-SE" sz="1050">
                          <a:solidFill>
                            <a:srgbClr val="111111"/>
                          </a:solidFill>
                          <a:effectLst/>
                        </a:rPr>
                        <a:t>Citalopram</a:t>
                      </a:r>
                    </a:p>
                  </a:txBody>
                  <a:tcPr marL="14666" marR="14666" marT="14666" marB="11000">
                    <a:lnL>
                      <a:noFill/>
                    </a:lnL>
                    <a:lnR>
                      <a:noFill/>
                    </a:lnR>
                    <a:lnT w="6096" cap="flat" cmpd="sng" algn="ctr">
                      <a:solidFill>
                        <a:srgbClr val="D06B67"/>
                      </a:solidFill>
                      <a:prstDash val="solid"/>
                      <a:round/>
                      <a:headEnd type="none" w="med" len="med"/>
                      <a:tailEnd type="none" w="med" len="med"/>
                    </a:lnT>
                    <a:lnB w="6096" cap="flat" cmpd="sng" algn="ctr">
                      <a:solidFill>
                        <a:srgbClr val="107C67"/>
                      </a:solidFill>
                      <a:prstDash val="solid"/>
                      <a:round/>
                      <a:headEnd type="none" w="med" len="med"/>
                      <a:tailEnd type="none" w="med" len="med"/>
                    </a:lnB>
                    <a:no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107067"/>
                      </a:solidFill>
                      <a:prstDash val="solid"/>
                      <a:round/>
                      <a:headEnd type="none" w="med" len="med"/>
                      <a:tailEnd type="none" w="med" len="med"/>
                    </a:lnT>
                    <a:lnB w="6096" cap="flat" cmpd="sng" algn="ctr">
                      <a:solidFill>
                        <a:srgbClr val="D07A67"/>
                      </a:solidFill>
                      <a:prstDash val="solid"/>
                      <a:round/>
                      <a:headEnd type="none" w="med" len="med"/>
                      <a:tailEnd type="none" w="med" len="med"/>
                    </a:lnB>
                    <a:noFill/>
                  </a:tcPr>
                </a:tc>
                <a:tc>
                  <a:txBody>
                    <a:bodyPr/>
                    <a:lstStyle/>
                    <a:p>
                      <a:pPr algn="l" fontAlgn="t">
                        <a:buNone/>
                      </a:pPr>
                      <a:r>
                        <a:rPr lang="sv-SE" sz="1050">
                          <a:solidFill>
                            <a:srgbClr val="111111"/>
                          </a:solidFill>
                          <a:effectLst/>
                        </a:rPr>
                        <a:t>22</a:t>
                      </a:r>
                    </a:p>
                  </a:txBody>
                  <a:tcPr marL="14666" marR="14666" marT="14666" marB="11000">
                    <a:lnL>
                      <a:noFill/>
                    </a:lnL>
                    <a:lnR>
                      <a:noFill/>
                    </a:lnR>
                    <a:lnT w="6096" cap="flat" cmpd="sng" algn="ctr">
                      <a:solidFill>
                        <a:srgbClr val="906267"/>
                      </a:solidFill>
                      <a:prstDash val="solid"/>
                      <a:round/>
                      <a:headEnd type="none" w="med" len="med"/>
                      <a:tailEnd type="none" w="med" len="med"/>
                    </a:lnT>
                    <a:lnB w="6096" cap="flat" cmpd="sng" algn="ctr">
                      <a:solidFill>
                        <a:srgbClr val="60E677"/>
                      </a:solidFill>
                      <a:prstDash val="solid"/>
                      <a:round/>
                      <a:headEnd type="none" w="med" len="med"/>
                      <a:tailEnd type="none" w="med" len="med"/>
                    </a:lnB>
                    <a:noFill/>
                  </a:tcPr>
                </a:tc>
                <a:tc>
                  <a:txBody>
                    <a:bodyPr/>
                    <a:lstStyle/>
                    <a:p>
                      <a:pPr algn="l" fontAlgn="t">
                        <a:buNone/>
                      </a:pPr>
                      <a:r>
                        <a:rPr lang="sv-SE" sz="1050">
                          <a:solidFill>
                            <a:srgbClr val="111111"/>
                          </a:solidFill>
                          <a:effectLst/>
                        </a:rPr>
                        <a:t>13</a:t>
                      </a:r>
                    </a:p>
                  </a:txBody>
                  <a:tcPr marL="14666" marR="14666" marT="14666" marB="11000">
                    <a:lnL>
                      <a:noFill/>
                    </a:lnL>
                    <a:lnR>
                      <a:noFill/>
                    </a:lnR>
                    <a:lnT w="6096" cap="flat" cmpd="sng" algn="ctr">
                      <a:solidFill>
                        <a:srgbClr val="D07967"/>
                      </a:solidFill>
                      <a:prstDash val="solid"/>
                      <a:round/>
                      <a:headEnd type="none" w="med" len="med"/>
                      <a:tailEnd type="none" w="med" len="med"/>
                    </a:lnT>
                    <a:lnB w="6096" cap="flat" cmpd="sng" algn="ctr">
                      <a:solidFill>
                        <a:srgbClr val="00A210"/>
                      </a:solidFill>
                      <a:prstDash val="solid"/>
                      <a:round/>
                      <a:headEnd type="none" w="med" len="med"/>
                      <a:tailEnd type="none" w="med" len="med"/>
                    </a:lnB>
                    <a:noFill/>
                  </a:tcPr>
                </a:tc>
                <a:tc>
                  <a:txBody>
                    <a:bodyPr/>
                    <a:lstStyle/>
                    <a:p>
                      <a:pPr algn="l" fontAlgn="t">
                        <a:buNone/>
                      </a:pPr>
                      <a:r>
                        <a:rPr lang="sv-SE" sz="1050">
                          <a:solidFill>
                            <a:srgbClr val="111111"/>
                          </a:solidFill>
                          <a:effectLst/>
                        </a:rPr>
                        <a:t>23</a:t>
                      </a:r>
                    </a:p>
                  </a:txBody>
                  <a:tcPr marL="14666" marR="14666" marT="14666" marB="11000">
                    <a:lnL>
                      <a:noFill/>
                    </a:lnL>
                    <a:lnR>
                      <a:noFill/>
                    </a:lnR>
                    <a:lnT w="6096" cap="flat" cmpd="sng" algn="ctr">
                      <a:solidFill>
                        <a:srgbClr val="907367"/>
                      </a:solidFill>
                      <a:prstDash val="solid"/>
                      <a:round/>
                      <a:headEnd type="none" w="med" len="med"/>
                      <a:tailEnd type="none" w="med" len="med"/>
                    </a:lnT>
                    <a:lnB w="6096" cap="flat" cmpd="sng" algn="ctr">
                      <a:solidFill>
                        <a:srgbClr val="203D3C"/>
                      </a:solidFill>
                      <a:prstDash val="solid"/>
                      <a:round/>
                      <a:headEnd type="none" w="med" len="med"/>
                      <a:tailEnd type="none" w="med" len="med"/>
                    </a:lnB>
                    <a:no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907867"/>
                      </a:solidFill>
                      <a:prstDash val="solid"/>
                      <a:round/>
                      <a:headEnd type="none" w="med" len="med"/>
                      <a:tailEnd type="none" w="med" len="med"/>
                    </a:lnT>
                    <a:lnB w="6096" cap="flat" cmpd="sng" algn="ctr">
                      <a:solidFill>
                        <a:srgbClr val="20393C"/>
                      </a:solidFill>
                      <a:prstDash val="solid"/>
                      <a:round/>
                      <a:headEnd type="none" w="med" len="med"/>
                      <a:tailEnd type="none" w="med" len="med"/>
                    </a:lnB>
                    <a:noFill/>
                  </a:tcPr>
                </a:tc>
                <a:extLst>
                  <a:ext uri="{0D108BD9-81ED-4DB2-BD59-A6C34878D82A}">
                    <a16:rowId xmlns:a16="http://schemas.microsoft.com/office/drawing/2014/main" val="3467484553"/>
                  </a:ext>
                </a:extLst>
              </a:tr>
              <a:tr h="142308">
                <a:tc>
                  <a:txBody>
                    <a:bodyPr/>
                    <a:lstStyle/>
                    <a:p>
                      <a:pPr algn="l" fontAlgn="t">
                        <a:buNone/>
                      </a:pPr>
                      <a:r>
                        <a:rPr lang="sv-SE" sz="1050">
                          <a:solidFill>
                            <a:srgbClr val="111111"/>
                          </a:solidFill>
                          <a:effectLst/>
                        </a:rPr>
                        <a:t>Fentanyl</a:t>
                      </a:r>
                    </a:p>
                  </a:txBody>
                  <a:tcPr marL="14666" marR="14666" marT="14666" marB="11000">
                    <a:lnL>
                      <a:noFill/>
                    </a:lnL>
                    <a:lnR>
                      <a:noFill/>
                    </a:lnR>
                    <a:lnT w="6096" cap="flat" cmpd="sng" algn="ctr">
                      <a:solidFill>
                        <a:srgbClr val="107C67"/>
                      </a:solidFill>
                      <a:prstDash val="solid"/>
                      <a:round/>
                      <a:headEnd type="none" w="med" len="med"/>
                      <a:tailEnd type="none" w="med" len="med"/>
                    </a:lnT>
                    <a:lnB w="6096" cap="flat" cmpd="sng" algn="ctr">
                      <a:solidFill>
                        <a:srgbClr val="203F3C"/>
                      </a:solidFill>
                      <a:prstDash val="solid"/>
                      <a:round/>
                      <a:headEnd type="none" w="med" len="med"/>
                      <a:tailEnd type="none" w="med" len="med"/>
                    </a:lnB>
                    <a:solidFill>
                      <a:srgbClr val="F3F3F3"/>
                    </a:solidFill>
                  </a:tcPr>
                </a:tc>
                <a:tc>
                  <a:txBody>
                    <a:bodyPr/>
                    <a:lstStyle/>
                    <a:p>
                      <a:pPr algn="l" fontAlgn="t">
                        <a:buNone/>
                      </a:pPr>
                      <a:r>
                        <a:rPr lang="sv-SE" sz="1050">
                          <a:solidFill>
                            <a:srgbClr val="111111"/>
                          </a:solidFill>
                          <a:effectLst/>
                        </a:rPr>
                        <a:t>17</a:t>
                      </a:r>
                    </a:p>
                  </a:txBody>
                  <a:tcPr marL="14666" marR="14666" marT="14666" marB="11000">
                    <a:lnL>
                      <a:noFill/>
                    </a:lnL>
                    <a:lnR>
                      <a:noFill/>
                    </a:lnR>
                    <a:lnT w="6096" cap="flat" cmpd="sng" algn="ctr">
                      <a:solidFill>
                        <a:srgbClr val="D07A67"/>
                      </a:solidFill>
                      <a:prstDash val="solid"/>
                      <a:round/>
                      <a:headEnd type="none" w="med" len="med"/>
                      <a:tailEnd type="none" w="med" len="med"/>
                    </a:lnT>
                    <a:lnB w="6096" cap="flat" cmpd="sng" algn="ctr">
                      <a:solidFill>
                        <a:srgbClr val="204C3C"/>
                      </a:solidFill>
                      <a:prstDash val="solid"/>
                      <a:round/>
                      <a:headEnd type="none" w="med" len="med"/>
                      <a:tailEnd type="none" w="med" len="med"/>
                    </a:lnB>
                    <a:solidFill>
                      <a:srgbClr val="F3F3F3"/>
                    </a:solidFill>
                  </a:tcPr>
                </a:tc>
                <a:tc>
                  <a:txBody>
                    <a:bodyPr/>
                    <a:lstStyle/>
                    <a:p>
                      <a:pPr algn="l" fontAlgn="t">
                        <a:buNone/>
                      </a:pPr>
                      <a:r>
                        <a:rPr lang="sv-SE" sz="1050">
                          <a:solidFill>
                            <a:srgbClr val="111111"/>
                          </a:solidFill>
                          <a:effectLst/>
                        </a:rPr>
                        <a:t>17</a:t>
                      </a:r>
                    </a:p>
                  </a:txBody>
                  <a:tcPr marL="14666" marR="14666" marT="14666" marB="11000">
                    <a:lnL>
                      <a:noFill/>
                    </a:lnL>
                    <a:lnR>
                      <a:noFill/>
                    </a:lnR>
                    <a:lnT w="6096" cap="flat" cmpd="sng" algn="ctr">
                      <a:solidFill>
                        <a:srgbClr val="60E677"/>
                      </a:solidFill>
                      <a:prstDash val="solid"/>
                      <a:round/>
                      <a:headEnd type="none" w="med" len="med"/>
                      <a:tailEnd type="none" w="med" len="med"/>
                    </a:lnT>
                    <a:lnB w="6096" cap="flat" cmpd="sng" algn="ctr">
                      <a:solidFill>
                        <a:srgbClr val="E04B3C"/>
                      </a:solidFill>
                      <a:prstDash val="solid"/>
                      <a:round/>
                      <a:headEnd type="none" w="med" len="med"/>
                      <a:tailEnd type="none" w="med" len="med"/>
                    </a:lnB>
                    <a:solidFill>
                      <a:srgbClr val="F3F3F3"/>
                    </a:solidFill>
                  </a:tcPr>
                </a:tc>
                <a:tc>
                  <a:txBody>
                    <a:bodyPr/>
                    <a:lstStyle/>
                    <a:p>
                      <a:pPr algn="l" fontAlgn="t">
                        <a:buNone/>
                      </a:pPr>
                      <a:r>
                        <a:rPr lang="sv-SE" sz="1050">
                          <a:solidFill>
                            <a:srgbClr val="111111"/>
                          </a:solidFill>
                          <a:effectLst/>
                        </a:rPr>
                        <a:t>19</a:t>
                      </a:r>
                    </a:p>
                  </a:txBody>
                  <a:tcPr marL="14666" marR="14666" marT="14666" marB="11000">
                    <a:lnL>
                      <a:noFill/>
                    </a:lnL>
                    <a:lnR>
                      <a:noFill/>
                    </a:lnR>
                    <a:lnT w="6096" cap="flat" cmpd="sng" algn="ctr">
                      <a:solidFill>
                        <a:srgbClr val="00A210"/>
                      </a:solidFill>
                      <a:prstDash val="solid"/>
                      <a:round/>
                      <a:headEnd type="none" w="med" len="med"/>
                      <a:tailEnd type="none" w="med" len="med"/>
                    </a:lnT>
                    <a:lnB w="6096" cap="flat" cmpd="sng" algn="ctr">
                      <a:solidFill>
                        <a:srgbClr val="20413C"/>
                      </a:solidFill>
                      <a:prstDash val="solid"/>
                      <a:round/>
                      <a:headEnd type="none" w="med" len="med"/>
                      <a:tailEnd type="none" w="med" len="med"/>
                    </a:lnB>
                    <a:solidFill>
                      <a:srgbClr val="F3F3F3"/>
                    </a:solidFill>
                  </a:tcPr>
                </a:tc>
                <a:tc>
                  <a:txBody>
                    <a:bodyPr/>
                    <a:lstStyle/>
                    <a:p>
                      <a:pPr algn="l" fontAlgn="t">
                        <a:buNone/>
                      </a:pPr>
                      <a:r>
                        <a:rPr lang="sv-SE" sz="1050">
                          <a:solidFill>
                            <a:srgbClr val="111111"/>
                          </a:solidFill>
                          <a:effectLst/>
                        </a:rPr>
                        <a:t>18</a:t>
                      </a:r>
                    </a:p>
                  </a:txBody>
                  <a:tcPr marL="14666" marR="14666" marT="14666" marB="11000">
                    <a:lnL>
                      <a:noFill/>
                    </a:lnL>
                    <a:lnR>
                      <a:noFill/>
                    </a:lnR>
                    <a:lnT w="6096" cap="flat" cmpd="sng" algn="ctr">
                      <a:solidFill>
                        <a:srgbClr val="203D3C"/>
                      </a:solidFill>
                      <a:prstDash val="solid"/>
                      <a:round/>
                      <a:headEnd type="none" w="med" len="med"/>
                      <a:tailEnd type="none" w="med" len="med"/>
                    </a:lnT>
                    <a:lnB w="6096" cap="flat" cmpd="sng" algn="ctr">
                      <a:solidFill>
                        <a:srgbClr val="A0403C"/>
                      </a:solidFill>
                      <a:prstDash val="solid"/>
                      <a:round/>
                      <a:headEnd type="none" w="med" len="med"/>
                      <a:tailEnd type="none" w="med" len="med"/>
                    </a:lnB>
                    <a:solidFill>
                      <a:srgbClr val="F3F3F3"/>
                    </a:solid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20393C"/>
                      </a:solidFill>
                      <a:prstDash val="solid"/>
                      <a:round/>
                      <a:headEnd type="none" w="med" len="med"/>
                      <a:tailEnd type="none" w="med" len="med"/>
                    </a:lnT>
                    <a:lnB w="6096" cap="flat" cmpd="sng" algn="ctr">
                      <a:solidFill>
                        <a:srgbClr val="A0503C"/>
                      </a:solidFill>
                      <a:prstDash val="solid"/>
                      <a:round/>
                      <a:headEnd type="none" w="med" len="med"/>
                      <a:tailEnd type="none" w="med" len="med"/>
                    </a:lnB>
                    <a:solidFill>
                      <a:srgbClr val="F3F3F3"/>
                    </a:solidFill>
                  </a:tcPr>
                </a:tc>
                <a:extLst>
                  <a:ext uri="{0D108BD9-81ED-4DB2-BD59-A6C34878D82A}">
                    <a16:rowId xmlns:a16="http://schemas.microsoft.com/office/drawing/2014/main" val="3791362235"/>
                  </a:ext>
                </a:extLst>
              </a:tr>
              <a:tr h="142308">
                <a:tc>
                  <a:txBody>
                    <a:bodyPr/>
                    <a:lstStyle/>
                    <a:p>
                      <a:pPr algn="l" fontAlgn="t">
                        <a:buNone/>
                      </a:pPr>
                      <a:r>
                        <a:rPr lang="sv-SE" sz="1050">
                          <a:solidFill>
                            <a:srgbClr val="111111"/>
                          </a:solidFill>
                          <a:effectLst/>
                        </a:rPr>
                        <a:t>Olanzapin</a:t>
                      </a:r>
                    </a:p>
                  </a:txBody>
                  <a:tcPr marL="14666" marR="14666" marT="14666" marB="11000">
                    <a:lnL>
                      <a:noFill/>
                    </a:lnL>
                    <a:lnR>
                      <a:noFill/>
                    </a:lnR>
                    <a:lnT w="6096" cap="flat" cmpd="sng" algn="ctr">
                      <a:solidFill>
                        <a:srgbClr val="203F3C"/>
                      </a:solidFill>
                      <a:prstDash val="solid"/>
                      <a:round/>
                      <a:headEnd type="none" w="med" len="med"/>
                      <a:tailEnd type="none" w="med" len="med"/>
                    </a:lnT>
                    <a:lnB>
                      <a:noFill/>
                    </a:lnB>
                    <a:noFill/>
                  </a:tcPr>
                </a:tc>
                <a:tc>
                  <a:txBody>
                    <a:bodyPr/>
                    <a:lstStyle/>
                    <a:p>
                      <a:pPr algn="l" fontAlgn="t">
                        <a:buNone/>
                      </a:pPr>
                      <a:r>
                        <a:rPr lang="sv-SE" sz="1050">
                          <a:solidFill>
                            <a:srgbClr val="111111"/>
                          </a:solidFill>
                          <a:effectLst/>
                        </a:rPr>
                        <a:t>12</a:t>
                      </a:r>
                    </a:p>
                  </a:txBody>
                  <a:tcPr marL="14666" marR="14666" marT="14666" marB="11000">
                    <a:lnL>
                      <a:noFill/>
                    </a:lnL>
                    <a:lnR>
                      <a:noFill/>
                    </a:lnR>
                    <a:lnT w="6096" cap="flat" cmpd="sng" algn="ctr">
                      <a:solidFill>
                        <a:srgbClr val="204C3C"/>
                      </a:solidFill>
                      <a:prstDash val="solid"/>
                      <a:round/>
                      <a:headEnd type="none" w="med" len="med"/>
                      <a:tailEnd type="none" w="med" len="med"/>
                    </a:lnT>
                    <a:lnB>
                      <a:noFill/>
                    </a:lnB>
                    <a:noFill/>
                  </a:tcPr>
                </a:tc>
                <a:tc>
                  <a:txBody>
                    <a:bodyPr/>
                    <a:lstStyle/>
                    <a:p>
                      <a:pPr algn="l" fontAlgn="t">
                        <a:buNone/>
                      </a:pPr>
                      <a:r>
                        <a:rPr lang="sv-SE" sz="1050">
                          <a:solidFill>
                            <a:srgbClr val="111111"/>
                          </a:solidFill>
                          <a:effectLst/>
                        </a:rPr>
                        <a:t>7</a:t>
                      </a:r>
                    </a:p>
                  </a:txBody>
                  <a:tcPr marL="14666" marR="14666" marT="14666" marB="11000">
                    <a:lnL>
                      <a:noFill/>
                    </a:lnL>
                    <a:lnR>
                      <a:noFill/>
                    </a:lnR>
                    <a:lnT w="6096" cap="flat" cmpd="sng" algn="ctr">
                      <a:solidFill>
                        <a:srgbClr val="E04B3C"/>
                      </a:solidFill>
                      <a:prstDash val="solid"/>
                      <a:round/>
                      <a:headEnd type="none" w="med" len="med"/>
                      <a:tailEnd type="none" w="med" len="med"/>
                    </a:lnT>
                    <a:lnB>
                      <a:noFill/>
                    </a:lnB>
                    <a:noFill/>
                  </a:tcPr>
                </a:tc>
                <a:tc>
                  <a:txBody>
                    <a:bodyPr/>
                    <a:lstStyle/>
                    <a:p>
                      <a:pPr algn="l" fontAlgn="t">
                        <a:buNone/>
                      </a:pPr>
                      <a:r>
                        <a:rPr lang="sv-SE" sz="1050">
                          <a:solidFill>
                            <a:srgbClr val="111111"/>
                          </a:solidFill>
                          <a:effectLst/>
                        </a:rPr>
                        <a:t>11</a:t>
                      </a:r>
                    </a:p>
                  </a:txBody>
                  <a:tcPr marL="14666" marR="14666" marT="14666" marB="11000">
                    <a:lnL>
                      <a:noFill/>
                    </a:lnL>
                    <a:lnR>
                      <a:noFill/>
                    </a:lnR>
                    <a:lnT w="6096" cap="flat" cmpd="sng" algn="ctr">
                      <a:solidFill>
                        <a:srgbClr val="20413C"/>
                      </a:solidFill>
                      <a:prstDash val="solid"/>
                      <a:round/>
                      <a:headEnd type="none" w="med" len="med"/>
                      <a:tailEnd type="none" w="med" len="med"/>
                    </a:lnT>
                    <a:lnB>
                      <a:noFill/>
                    </a:lnB>
                    <a:noFill/>
                  </a:tcPr>
                </a:tc>
                <a:tc>
                  <a:txBody>
                    <a:bodyPr/>
                    <a:lstStyle/>
                    <a:p>
                      <a:pPr algn="l" fontAlgn="t">
                        <a:buNone/>
                      </a:pPr>
                      <a:r>
                        <a:rPr lang="sv-SE" sz="1050">
                          <a:solidFill>
                            <a:srgbClr val="111111"/>
                          </a:solidFill>
                          <a:effectLst/>
                        </a:rPr>
                        <a:t>15</a:t>
                      </a:r>
                    </a:p>
                  </a:txBody>
                  <a:tcPr marL="14666" marR="14666" marT="14666" marB="11000">
                    <a:lnL>
                      <a:noFill/>
                    </a:lnL>
                    <a:lnR>
                      <a:noFill/>
                    </a:lnR>
                    <a:lnT w="6096" cap="flat" cmpd="sng" algn="ctr">
                      <a:solidFill>
                        <a:srgbClr val="A0403C"/>
                      </a:solidFill>
                      <a:prstDash val="solid"/>
                      <a:round/>
                      <a:headEnd type="none" w="med" len="med"/>
                      <a:tailEnd type="none" w="med" len="med"/>
                    </a:lnT>
                    <a:lnB>
                      <a:noFill/>
                    </a:lnB>
                    <a:noFill/>
                  </a:tcPr>
                </a:tc>
                <a:tc>
                  <a:txBody>
                    <a:bodyPr/>
                    <a:lstStyle/>
                    <a:p>
                      <a:pPr algn="l" fontAlgn="t">
                        <a:buNone/>
                      </a:pPr>
                      <a:r>
                        <a:rPr lang="sv-SE" sz="1050" dirty="0">
                          <a:solidFill>
                            <a:srgbClr val="111111"/>
                          </a:solidFill>
                          <a:effectLst/>
                        </a:rPr>
                        <a:t>15</a:t>
                      </a:r>
                    </a:p>
                  </a:txBody>
                  <a:tcPr marL="14666" marR="14666" marT="14666" marB="11000">
                    <a:lnL>
                      <a:noFill/>
                    </a:lnL>
                    <a:lnR>
                      <a:noFill/>
                    </a:lnR>
                    <a:lnT w="6096" cap="flat" cmpd="sng" algn="ctr">
                      <a:solidFill>
                        <a:srgbClr val="A0503C"/>
                      </a:solidFill>
                      <a:prstDash val="solid"/>
                      <a:round/>
                      <a:headEnd type="none" w="med" len="med"/>
                      <a:tailEnd type="none" w="med" len="med"/>
                    </a:lnT>
                    <a:lnB>
                      <a:noFill/>
                    </a:lnB>
                    <a:noFill/>
                  </a:tcPr>
                </a:tc>
                <a:extLst>
                  <a:ext uri="{0D108BD9-81ED-4DB2-BD59-A6C34878D82A}">
                    <a16:rowId xmlns:a16="http://schemas.microsoft.com/office/drawing/2014/main" val="1655464590"/>
                  </a:ext>
                </a:extLst>
              </a:tr>
            </a:tbl>
          </a:graphicData>
        </a:graphic>
      </p:graphicFrame>
    </p:spTree>
    <p:extLst>
      <p:ext uri="{BB962C8B-B14F-4D97-AF65-F5344CB8AC3E}">
        <p14:creationId xmlns:p14="http://schemas.microsoft.com/office/powerpoint/2010/main" val="3871521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AFE6354-B6F3-89C3-1677-F280B55FC115}"/>
              </a:ext>
            </a:extLst>
          </p:cNvPr>
          <p:cNvSpPr txBox="1"/>
          <p:nvPr/>
        </p:nvSpPr>
        <p:spPr>
          <a:xfrm>
            <a:off x="3048000" y="2181272"/>
            <a:ext cx="6096000" cy="3785652"/>
          </a:xfrm>
          <a:prstGeom prst="rect">
            <a:avLst/>
          </a:prstGeom>
          <a:noFill/>
        </p:spPr>
        <p:txBody>
          <a:bodyPr wrap="square">
            <a:spAutoFit/>
          </a:bodyPr>
          <a:lstStyle/>
          <a:p>
            <a:r>
              <a:rPr lang="sv-SE" sz="4800" dirty="0"/>
              <a:t>Synthetic </a:t>
            </a:r>
            <a:r>
              <a:rPr lang="sv-SE" sz="4800" dirty="0" err="1"/>
              <a:t>opioids</a:t>
            </a:r>
            <a:r>
              <a:rPr lang="sv-SE" sz="4800" dirty="0"/>
              <a:t> </a:t>
            </a:r>
          </a:p>
          <a:p>
            <a:endParaRPr lang="sv-SE" sz="4800" dirty="0"/>
          </a:p>
          <a:p>
            <a:r>
              <a:rPr lang="sv-SE" dirty="0" err="1"/>
              <a:t>March</a:t>
            </a:r>
            <a:r>
              <a:rPr lang="sv-SE" dirty="0"/>
              <a:t> 2026 </a:t>
            </a:r>
          </a:p>
          <a:p>
            <a:endParaRPr lang="sv-SE" dirty="0"/>
          </a:p>
          <a:p>
            <a:endParaRPr lang="sv-SE" dirty="0"/>
          </a:p>
          <a:p>
            <a:endParaRPr lang="sv-SE" dirty="0"/>
          </a:p>
          <a:p>
            <a:endParaRPr lang="sv-SE" dirty="0"/>
          </a:p>
          <a:p>
            <a:endParaRPr lang="sv-SE" dirty="0"/>
          </a:p>
          <a:p>
            <a:r>
              <a:rPr lang="sv-SE" dirty="0"/>
              <a:t>Dr </a:t>
            </a:r>
            <a:r>
              <a:rPr lang="sv-SE" dirty="0" err="1"/>
              <a:t>Heiko</a:t>
            </a:r>
            <a:r>
              <a:rPr lang="sv-SE" dirty="0"/>
              <a:t> Bergmann, Dr Franziska Schneider, Anna-</a:t>
            </a:r>
            <a:r>
              <a:rPr lang="sv-SE" dirty="0" err="1"/>
              <a:t>Mavie</a:t>
            </a:r>
            <a:r>
              <a:rPr lang="sv-SE" dirty="0"/>
              <a:t> </a:t>
            </a:r>
            <a:r>
              <a:rPr lang="sv-SE" dirty="0" err="1"/>
              <a:t>Beil</a:t>
            </a:r>
            <a:r>
              <a:rPr lang="sv-SE" dirty="0"/>
              <a:t>, Magdalena </a:t>
            </a:r>
            <a:r>
              <a:rPr lang="sv-SE" dirty="0" err="1"/>
              <a:t>Janz</a:t>
            </a:r>
            <a:r>
              <a:rPr lang="sv-SE" dirty="0"/>
              <a:t> &amp; Esther </a:t>
            </a:r>
            <a:r>
              <a:rPr lang="sv-SE" dirty="0" err="1"/>
              <a:t>Neumeier</a:t>
            </a:r>
            <a:endParaRPr lang="sv-SE" dirty="0"/>
          </a:p>
        </p:txBody>
      </p:sp>
      <p:sp>
        <p:nvSpPr>
          <p:cNvPr id="5" name="textruta 4">
            <a:extLst>
              <a:ext uri="{FF2B5EF4-FFF2-40B4-BE49-F238E27FC236}">
                <a16:creationId xmlns:a16="http://schemas.microsoft.com/office/drawing/2014/main" id="{352883A8-CFCF-F791-C94F-DA5FF2C54A16}"/>
              </a:ext>
            </a:extLst>
          </p:cNvPr>
          <p:cNvSpPr txBox="1"/>
          <p:nvPr/>
        </p:nvSpPr>
        <p:spPr>
          <a:xfrm>
            <a:off x="2229852" y="260502"/>
            <a:ext cx="7347284" cy="830997"/>
          </a:xfrm>
          <a:prstGeom prst="rect">
            <a:avLst/>
          </a:prstGeom>
          <a:noFill/>
        </p:spPr>
        <p:txBody>
          <a:bodyPr wrap="square">
            <a:spAutoFit/>
          </a:bodyPr>
          <a:lstStyle/>
          <a:p>
            <a:pPr algn="ctr"/>
            <a:r>
              <a:rPr lang="sv-SE" sz="4800" dirty="0"/>
              <a:t>TRENDSPOTTER UPDATE </a:t>
            </a:r>
          </a:p>
        </p:txBody>
      </p:sp>
    </p:spTree>
    <p:extLst>
      <p:ext uri="{BB962C8B-B14F-4D97-AF65-F5344CB8AC3E}">
        <p14:creationId xmlns:p14="http://schemas.microsoft.com/office/powerpoint/2010/main" val="2210724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64E5DAE-F244-AD40-7C81-58D922A3287A}"/>
              </a:ext>
            </a:extLst>
          </p:cNvPr>
          <p:cNvPicPr>
            <a:picLocks noChangeAspect="1"/>
          </p:cNvPicPr>
          <p:nvPr/>
        </p:nvPicPr>
        <p:blipFill>
          <a:blip r:embed="rId2"/>
          <a:stretch>
            <a:fillRect/>
          </a:stretch>
        </p:blipFill>
        <p:spPr>
          <a:xfrm>
            <a:off x="2066925" y="666750"/>
            <a:ext cx="8058150" cy="5524500"/>
          </a:xfrm>
          <a:prstGeom prst="rect">
            <a:avLst/>
          </a:prstGeom>
        </p:spPr>
      </p:pic>
    </p:spTree>
    <p:extLst>
      <p:ext uri="{BB962C8B-B14F-4D97-AF65-F5344CB8AC3E}">
        <p14:creationId xmlns:p14="http://schemas.microsoft.com/office/powerpoint/2010/main" val="3939642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8E55B-503D-ED4A-7D61-E203899D9518}"/>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F890E22F-A55B-A6DB-6E6B-94A65DD6EB8F}"/>
              </a:ext>
            </a:extLst>
          </p:cNvPr>
          <p:cNvSpPr txBox="1"/>
          <p:nvPr/>
        </p:nvSpPr>
        <p:spPr>
          <a:xfrm>
            <a:off x="900418" y="469783"/>
            <a:ext cx="9988492" cy="646331"/>
          </a:xfrm>
          <a:prstGeom prst="rect">
            <a:avLst/>
          </a:prstGeom>
          <a:noFill/>
        </p:spPr>
        <p:txBody>
          <a:bodyPr wrap="square" rtlCol="0">
            <a:spAutoFit/>
          </a:bodyPr>
          <a:lstStyle/>
          <a:p>
            <a:pPr algn="ctr"/>
            <a:r>
              <a:rPr lang="en-US" sz="3600" dirty="0"/>
              <a:t>New synthetic opioids (NSO)</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DE91F821-5A40-DA28-D813-5D2044F764D7}"/>
              </a:ext>
            </a:extLst>
          </p:cNvPr>
          <p:cNvSpPr txBox="1"/>
          <p:nvPr/>
        </p:nvSpPr>
        <p:spPr>
          <a:xfrm>
            <a:off x="1419836" y="1686187"/>
            <a:ext cx="9988491" cy="3046988"/>
          </a:xfrm>
          <a:prstGeom prst="rect">
            <a:avLst/>
          </a:prstGeom>
          <a:noFill/>
        </p:spPr>
        <p:txBody>
          <a:bodyPr wrap="square">
            <a:spAutoFit/>
          </a:bodyPr>
          <a:lstStyle/>
          <a:p>
            <a:pPr marL="285750" indent="-285750">
              <a:buFont typeface="Arial" panose="020B0604020202020204" pitchFamily="34" charset="0"/>
              <a:buChar char="•"/>
            </a:pPr>
            <a:r>
              <a:rPr lang="en-US" sz="2400" dirty="0"/>
              <a:t>New synthetic opioids (NSO), which have no medical use, include, amongst others, the substance classes of </a:t>
            </a:r>
            <a:r>
              <a:rPr lang="en-US" sz="2400" b="1" dirty="0" err="1"/>
              <a:t>nitazene</a:t>
            </a:r>
            <a:r>
              <a:rPr lang="en-US" sz="2400" dirty="0"/>
              <a:t>, </a:t>
            </a:r>
            <a:r>
              <a:rPr lang="en-US" sz="2400" b="1" dirty="0" err="1"/>
              <a:t>orphine</a:t>
            </a:r>
            <a:r>
              <a:rPr lang="en-US" sz="2400" dirty="0"/>
              <a:t> and </a:t>
            </a:r>
            <a:r>
              <a:rPr lang="en-US" sz="2400" b="1" dirty="0"/>
              <a:t>fentanyl</a:t>
            </a:r>
            <a:r>
              <a:rPr lang="en-US" sz="2400" dirty="0"/>
              <a:t>. </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As of 16th of March 2026, </a:t>
            </a:r>
            <a:r>
              <a:rPr lang="en-US" sz="2400" b="1" dirty="0"/>
              <a:t>101 </a:t>
            </a:r>
            <a:r>
              <a:rPr lang="en-US" sz="2400" dirty="0"/>
              <a:t>NSO are under observation in Europe</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Some substances in these classes are more than 100 times stronger than heroin</a:t>
            </a:r>
            <a:endParaRPr lang="sv-SE" sz="2400" dirty="0"/>
          </a:p>
        </p:txBody>
      </p:sp>
    </p:spTree>
    <p:extLst>
      <p:ext uri="{BB962C8B-B14F-4D97-AF65-F5344CB8AC3E}">
        <p14:creationId xmlns:p14="http://schemas.microsoft.com/office/powerpoint/2010/main" val="1098290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9F8E9B6-A92C-7FCA-00CF-2BA2A22C1C47}"/>
              </a:ext>
            </a:extLst>
          </p:cNvPr>
          <p:cNvPicPr>
            <a:picLocks noChangeAspect="1"/>
          </p:cNvPicPr>
          <p:nvPr/>
        </p:nvPicPr>
        <p:blipFill>
          <a:blip r:embed="rId2"/>
          <a:stretch>
            <a:fillRect/>
          </a:stretch>
        </p:blipFill>
        <p:spPr>
          <a:xfrm>
            <a:off x="2309011" y="248749"/>
            <a:ext cx="7964865" cy="6553104"/>
          </a:xfrm>
          <a:prstGeom prst="rect">
            <a:avLst/>
          </a:prstGeom>
        </p:spPr>
      </p:pic>
    </p:spTree>
    <p:extLst>
      <p:ext uri="{BB962C8B-B14F-4D97-AF65-F5344CB8AC3E}">
        <p14:creationId xmlns:p14="http://schemas.microsoft.com/office/powerpoint/2010/main" val="4037055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0A27B8CC-A53B-35F7-2009-B3D10AED8D96}"/>
              </a:ext>
            </a:extLst>
          </p:cNvPr>
          <p:cNvPicPr>
            <a:picLocks noChangeAspect="1"/>
          </p:cNvPicPr>
          <p:nvPr/>
        </p:nvPicPr>
        <p:blipFill>
          <a:blip r:embed="rId2"/>
          <a:stretch>
            <a:fillRect/>
          </a:stretch>
        </p:blipFill>
        <p:spPr>
          <a:xfrm>
            <a:off x="1286698" y="1515233"/>
            <a:ext cx="10203157" cy="4872984"/>
          </a:xfrm>
          <a:prstGeom prst="rect">
            <a:avLst/>
          </a:prstGeom>
        </p:spPr>
      </p:pic>
      <p:sp>
        <p:nvSpPr>
          <p:cNvPr id="4" name="textruta 3">
            <a:extLst>
              <a:ext uri="{FF2B5EF4-FFF2-40B4-BE49-F238E27FC236}">
                <a16:creationId xmlns:a16="http://schemas.microsoft.com/office/drawing/2014/main" id="{D7E83363-94FD-98B6-E1C7-83F976E773AB}"/>
              </a:ext>
            </a:extLst>
          </p:cNvPr>
          <p:cNvSpPr txBox="1"/>
          <p:nvPr/>
        </p:nvSpPr>
        <p:spPr>
          <a:xfrm>
            <a:off x="900418" y="469783"/>
            <a:ext cx="9988492" cy="646331"/>
          </a:xfrm>
          <a:prstGeom prst="rect">
            <a:avLst/>
          </a:prstGeom>
          <a:noFill/>
        </p:spPr>
        <p:txBody>
          <a:bodyPr wrap="square" rtlCol="0">
            <a:spAutoFit/>
          </a:bodyPr>
          <a:lstStyle/>
          <a:p>
            <a:pPr algn="ctr"/>
            <a:r>
              <a:rPr lang="en-US" sz="3600" dirty="0"/>
              <a:t>New synthetic opioids (NSO)</a:t>
            </a:r>
            <a:endParaRPr lang="en-US" sz="3600" i="0" dirty="0">
              <a:solidFill>
                <a:srgbClr val="0F0F0F"/>
              </a:solidFill>
              <a:effectLst/>
              <a:latin typeface="Roboto" panose="020F0502020204030204" pitchFamily="2" charset="0"/>
            </a:endParaRPr>
          </a:p>
        </p:txBody>
      </p:sp>
    </p:spTree>
    <p:extLst>
      <p:ext uri="{BB962C8B-B14F-4D97-AF65-F5344CB8AC3E}">
        <p14:creationId xmlns:p14="http://schemas.microsoft.com/office/powerpoint/2010/main" val="2941764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A7509-CC0E-773F-5B91-76B77EE7B0FC}"/>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61CCE63A-4349-CE62-83C6-94FEE311473D}"/>
              </a:ext>
            </a:extLst>
          </p:cNvPr>
          <p:cNvSpPr txBox="1"/>
          <p:nvPr/>
        </p:nvSpPr>
        <p:spPr>
          <a:xfrm>
            <a:off x="1692441" y="1531565"/>
            <a:ext cx="9360570" cy="4247317"/>
          </a:xfrm>
          <a:prstGeom prst="rect">
            <a:avLst/>
          </a:prstGeom>
          <a:noFill/>
        </p:spPr>
        <p:txBody>
          <a:bodyPr wrap="square">
            <a:spAutoFit/>
          </a:bodyPr>
          <a:lstStyle/>
          <a:p>
            <a:r>
              <a:rPr lang="en-US" dirty="0"/>
              <a:t>In spring 2025, for instance, the Bavarian State Criminal Police Office (LKA Bayern) seized a total of 290 suspected oxycodone tablets (Mundipharma, 80 mg) which, instead of oxycodone, contained the </a:t>
            </a:r>
            <a:r>
              <a:rPr lang="en-US" b="1" dirty="0" err="1"/>
              <a:t>nitazene</a:t>
            </a:r>
            <a:r>
              <a:rPr lang="en-US" dirty="0"/>
              <a:t> N,N </a:t>
            </a:r>
            <a:r>
              <a:rPr lang="en-US" dirty="0" err="1"/>
              <a:t>dimethyletonitazene</a:t>
            </a:r>
            <a:r>
              <a:rPr lang="en-US" dirty="0"/>
              <a:t>. </a:t>
            </a:r>
          </a:p>
          <a:p>
            <a:endParaRPr lang="en-US" dirty="0"/>
          </a:p>
          <a:p>
            <a:r>
              <a:rPr lang="en-US" dirty="0"/>
              <a:t>In August 2025, the Berlin State Criminal Police Office (LKA Berlin) also reported counterfeit Oxycodone tablets containing the same </a:t>
            </a:r>
            <a:r>
              <a:rPr lang="en-US" dirty="0" err="1"/>
              <a:t>nitazen</a:t>
            </a:r>
            <a:r>
              <a:rPr lang="en-US" dirty="0"/>
              <a:t> as the tablets from Bavaria. </a:t>
            </a:r>
          </a:p>
          <a:p>
            <a:endParaRPr lang="en-US" dirty="0"/>
          </a:p>
          <a:p>
            <a:r>
              <a:rPr lang="en-US" dirty="0"/>
              <a:t>At the end of September 2025, the University Medical Centre Freiburg issued Germany’s first warning about counterfeit </a:t>
            </a:r>
            <a:r>
              <a:rPr lang="en-US" b="1" dirty="0"/>
              <a:t>benzodiazepine</a:t>
            </a:r>
            <a:r>
              <a:rPr lang="en-US" dirty="0"/>
              <a:t> tablets containing highly potent opioids: </a:t>
            </a:r>
          </a:p>
          <a:p>
            <a:r>
              <a:rPr lang="en-US" dirty="0"/>
              <a:t>These contained </a:t>
            </a:r>
            <a:r>
              <a:rPr lang="en-US" b="1" dirty="0" err="1"/>
              <a:t>cychlorphin</a:t>
            </a:r>
            <a:r>
              <a:rPr lang="en-US" dirty="0"/>
              <a:t>, which, according to the latest pharmacological studies, is more potent than fentanyl (EUDA et al., 2026). </a:t>
            </a:r>
            <a:r>
              <a:rPr lang="en-US" dirty="0" err="1"/>
              <a:t>Cychlorphin</a:t>
            </a:r>
            <a:r>
              <a:rPr lang="en-US" dirty="0"/>
              <a:t> also featured in a report from Karlsruhe in December 2025 and a report from January 2026: </a:t>
            </a:r>
          </a:p>
          <a:p>
            <a:endParaRPr lang="en-US" dirty="0"/>
          </a:p>
          <a:p>
            <a:r>
              <a:rPr lang="en-US" dirty="0"/>
              <a:t>In Karlsruhe, the deliberate consumption of </a:t>
            </a:r>
            <a:r>
              <a:rPr lang="en-US" dirty="0" err="1"/>
              <a:t>cychlorphin</a:t>
            </a:r>
            <a:r>
              <a:rPr lang="en-US" dirty="0"/>
              <a:t> was confirmed for the first time among a group of high-risk drug users.</a:t>
            </a:r>
            <a:endParaRPr lang="sv-SE" dirty="0"/>
          </a:p>
        </p:txBody>
      </p:sp>
      <p:sp>
        <p:nvSpPr>
          <p:cNvPr id="2" name="textruta 1">
            <a:extLst>
              <a:ext uri="{FF2B5EF4-FFF2-40B4-BE49-F238E27FC236}">
                <a16:creationId xmlns:a16="http://schemas.microsoft.com/office/drawing/2014/main" id="{4E0FD45B-6C9D-F173-F696-0B0F4F3D6D51}"/>
              </a:ext>
            </a:extLst>
          </p:cNvPr>
          <p:cNvSpPr txBox="1"/>
          <p:nvPr/>
        </p:nvSpPr>
        <p:spPr>
          <a:xfrm>
            <a:off x="1997242" y="260502"/>
            <a:ext cx="8422106" cy="954107"/>
          </a:xfrm>
          <a:prstGeom prst="rect">
            <a:avLst/>
          </a:prstGeom>
          <a:noFill/>
        </p:spPr>
        <p:txBody>
          <a:bodyPr wrap="square">
            <a:spAutoFit/>
          </a:bodyPr>
          <a:lstStyle/>
          <a:p>
            <a:pPr algn="ctr"/>
            <a:r>
              <a:rPr lang="en-US" sz="2800" dirty="0"/>
              <a:t>Counterfeit tablets and ‘hidden’ new synthetic opioids</a:t>
            </a:r>
            <a:endParaRPr lang="sv-SE" sz="2800" dirty="0"/>
          </a:p>
        </p:txBody>
      </p:sp>
    </p:spTree>
    <p:extLst>
      <p:ext uri="{BB962C8B-B14F-4D97-AF65-F5344CB8AC3E}">
        <p14:creationId xmlns:p14="http://schemas.microsoft.com/office/powerpoint/2010/main" val="2199074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07EAA-EDC3-9E5C-CE59-F32A2EE10C01}"/>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9564E281-ED82-43B2-64B6-779287CE0B5E}"/>
              </a:ext>
            </a:extLst>
          </p:cNvPr>
          <p:cNvSpPr txBox="1"/>
          <p:nvPr/>
        </p:nvSpPr>
        <p:spPr>
          <a:xfrm>
            <a:off x="1724526" y="1908555"/>
            <a:ext cx="9512969" cy="2585323"/>
          </a:xfrm>
          <a:prstGeom prst="rect">
            <a:avLst/>
          </a:prstGeom>
          <a:noFill/>
        </p:spPr>
        <p:txBody>
          <a:bodyPr wrap="square">
            <a:spAutoFit/>
          </a:bodyPr>
          <a:lstStyle/>
          <a:p>
            <a:r>
              <a:rPr lang="en-US" dirty="0"/>
              <a:t>In 2025, state criminal investigation offices, of counterfeit oxycodone or (prodrug) benzodiazepine tablets containing highly potent NSOs. </a:t>
            </a:r>
          </a:p>
          <a:p>
            <a:endParaRPr lang="en-US" dirty="0"/>
          </a:p>
          <a:p>
            <a:r>
              <a:rPr lang="en-US" dirty="0"/>
              <a:t>These products are virtually indistinguishable from genuine medicines in appearance and carry a very high risk of poisoning. </a:t>
            </a:r>
          </a:p>
          <a:p>
            <a:endParaRPr lang="en-US" dirty="0"/>
          </a:p>
          <a:p>
            <a:r>
              <a:rPr lang="en-US" dirty="0"/>
              <a:t>Around one-fifth of the experts surveyed noted changes in counterfeit tablets, including reports of poisonings and deaths following the consumption of tablets purchased online that had been sold as opioid medication or benzodiazepines.</a:t>
            </a:r>
            <a:endParaRPr lang="sv-SE" dirty="0"/>
          </a:p>
        </p:txBody>
      </p:sp>
      <p:sp>
        <p:nvSpPr>
          <p:cNvPr id="5" name="textruta 4">
            <a:extLst>
              <a:ext uri="{FF2B5EF4-FFF2-40B4-BE49-F238E27FC236}">
                <a16:creationId xmlns:a16="http://schemas.microsoft.com/office/drawing/2014/main" id="{8A5B3B4A-CCAD-B37E-4CFF-29C375B82EF1}"/>
              </a:ext>
            </a:extLst>
          </p:cNvPr>
          <p:cNvSpPr txBox="1"/>
          <p:nvPr/>
        </p:nvSpPr>
        <p:spPr>
          <a:xfrm>
            <a:off x="1997242" y="260502"/>
            <a:ext cx="8422106" cy="954107"/>
          </a:xfrm>
          <a:prstGeom prst="rect">
            <a:avLst/>
          </a:prstGeom>
          <a:noFill/>
        </p:spPr>
        <p:txBody>
          <a:bodyPr wrap="square">
            <a:spAutoFit/>
          </a:bodyPr>
          <a:lstStyle/>
          <a:p>
            <a:pPr algn="ctr"/>
            <a:r>
              <a:rPr lang="en-US" sz="2800" dirty="0"/>
              <a:t>Counterfeit tablets and ‘hidden’ new synthetic opioids</a:t>
            </a:r>
            <a:endParaRPr lang="sv-SE" sz="2800" dirty="0"/>
          </a:p>
        </p:txBody>
      </p:sp>
    </p:spTree>
    <p:extLst>
      <p:ext uri="{BB962C8B-B14F-4D97-AF65-F5344CB8AC3E}">
        <p14:creationId xmlns:p14="http://schemas.microsoft.com/office/powerpoint/2010/main" val="292959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541BC-AAD2-A307-8E54-56EFB5382476}"/>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B182F1CD-1B90-EFBD-A08D-EFDF07D6102D}"/>
              </a:ext>
            </a:extLst>
          </p:cNvPr>
          <p:cNvSpPr txBox="1"/>
          <p:nvPr/>
        </p:nvSpPr>
        <p:spPr>
          <a:xfrm>
            <a:off x="1740568" y="1988765"/>
            <a:ext cx="8927432" cy="2308324"/>
          </a:xfrm>
          <a:prstGeom prst="rect">
            <a:avLst/>
          </a:prstGeom>
          <a:noFill/>
        </p:spPr>
        <p:txBody>
          <a:bodyPr wrap="square">
            <a:spAutoFit/>
          </a:bodyPr>
          <a:lstStyle/>
          <a:p>
            <a:r>
              <a:rPr lang="en-US" dirty="0"/>
              <a:t>In January 2026, we issued a warning in the NEWS project regarding yellow tablets that were presumably being sold in a specialist online shop as </a:t>
            </a:r>
            <a:r>
              <a:rPr lang="en-US" b="1" dirty="0" err="1"/>
              <a:t>Alpravizafon</a:t>
            </a:r>
            <a:r>
              <a:rPr lang="en-US" dirty="0"/>
              <a:t> (a purported benzodiazepine prodrug), but which also contained </a:t>
            </a:r>
            <a:r>
              <a:rPr lang="en-US" b="1" dirty="0" err="1"/>
              <a:t>cychlorphin</a:t>
            </a:r>
            <a:r>
              <a:rPr lang="en-US" dirty="0"/>
              <a:t> and </a:t>
            </a:r>
            <a:r>
              <a:rPr lang="en-US" b="1" dirty="0" err="1"/>
              <a:t>methiodone</a:t>
            </a:r>
            <a:r>
              <a:rPr lang="en-US" dirty="0"/>
              <a:t>. </a:t>
            </a:r>
          </a:p>
          <a:p>
            <a:endParaRPr lang="en-US" dirty="0"/>
          </a:p>
          <a:p>
            <a:endParaRPr lang="en-US" dirty="0"/>
          </a:p>
          <a:p>
            <a:r>
              <a:rPr lang="en-US" b="1" dirty="0" err="1"/>
              <a:t>Methiodone</a:t>
            </a:r>
            <a:r>
              <a:rPr lang="en-US" dirty="0"/>
              <a:t> is a methadone derivative that is also offered as a research chemical in online shops. Tablets of similar appearance and composition have been linked to a fatality.</a:t>
            </a:r>
            <a:endParaRPr lang="sv-SE" dirty="0"/>
          </a:p>
        </p:txBody>
      </p:sp>
      <p:sp>
        <p:nvSpPr>
          <p:cNvPr id="5" name="textruta 4">
            <a:extLst>
              <a:ext uri="{FF2B5EF4-FFF2-40B4-BE49-F238E27FC236}">
                <a16:creationId xmlns:a16="http://schemas.microsoft.com/office/drawing/2014/main" id="{35BBD86A-E16B-DE0F-3218-C29B92FD01AE}"/>
              </a:ext>
            </a:extLst>
          </p:cNvPr>
          <p:cNvSpPr txBox="1"/>
          <p:nvPr/>
        </p:nvSpPr>
        <p:spPr>
          <a:xfrm>
            <a:off x="1997242" y="260502"/>
            <a:ext cx="8422106" cy="954107"/>
          </a:xfrm>
          <a:prstGeom prst="rect">
            <a:avLst/>
          </a:prstGeom>
          <a:noFill/>
        </p:spPr>
        <p:txBody>
          <a:bodyPr wrap="square">
            <a:spAutoFit/>
          </a:bodyPr>
          <a:lstStyle/>
          <a:p>
            <a:pPr algn="ctr"/>
            <a:r>
              <a:rPr lang="en-US" sz="2800" dirty="0"/>
              <a:t>Counterfeit tablets and ‘hidden’ new synthetic opioids</a:t>
            </a:r>
            <a:endParaRPr lang="sv-SE" sz="2800" dirty="0"/>
          </a:p>
        </p:txBody>
      </p:sp>
    </p:spTree>
    <p:extLst>
      <p:ext uri="{BB962C8B-B14F-4D97-AF65-F5344CB8AC3E}">
        <p14:creationId xmlns:p14="http://schemas.microsoft.com/office/powerpoint/2010/main" val="1382223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E41D9-6939-5372-8DB2-24722910FE05}"/>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95D7BE26-40A9-09C3-BA13-FE2599F799B8}"/>
              </a:ext>
            </a:extLst>
          </p:cNvPr>
          <p:cNvSpPr txBox="1"/>
          <p:nvPr/>
        </p:nvSpPr>
        <p:spPr>
          <a:xfrm>
            <a:off x="1997242" y="260502"/>
            <a:ext cx="8422106" cy="954107"/>
          </a:xfrm>
          <a:prstGeom prst="rect">
            <a:avLst/>
          </a:prstGeom>
          <a:noFill/>
        </p:spPr>
        <p:txBody>
          <a:bodyPr wrap="square">
            <a:spAutoFit/>
          </a:bodyPr>
          <a:lstStyle/>
          <a:p>
            <a:pPr algn="ctr"/>
            <a:r>
              <a:rPr lang="en-US" sz="2800" dirty="0"/>
              <a:t>Counterfeit tablets and ‘hidden’ new synthetic opioids</a:t>
            </a:r>
            <a:endParaRPr lang="sv-SE" sz="2800" dirty="0"/>
          </a:p>
        </p:txBody>
      </p:sp>
      <p:sp>
        <p:nvSpPr>
          <p:cNvPr id="4" name="textruta 3">
            <a:extLst>
              <a:ext uri="{FF2B5EF4-FFF2-40B4-BE49-F238E27FC236}">
                <a16:creationId xmlns:a16="http://schemas.microsoft.com/office/drawing/2014/main" id="{BE41E606-5F7D-3AA9-B3E6-AD0D563EE3AD}"/>
              </a:ext>
            </a:extLst>
          </p:cNvPr>
          <p:cNvSpPr txBox="1"/>
          <p:nvPr/>
        </p:nvSpPr>
        <p:spPr>
          <a:xfrm>
            <a:off x="1997241" y="1951855"/>
            <a:ext cx="7443537" cy="3139321"/>
          </a:xfrm>
          <a:prstGeom prst="rect">
            <a:avLst/>
          </a:prstGeom>
          <a:noFill/>
        </p:spPr>
        <p:txBody>
          <a:bodyPr wrap="square">
            <a:spAutoFit/>
          </a:bodyPr>
          <a:lstStyle/>
          <a:p>
            <a:r>
              <a:rPr lang="en-US" dirty="0"/>
              <a:t>“Younger people in particular have found their way to opioids e .g. </a:t>
            </a:r>
            <a:r>
              <a:rPr lang="en-US" dirty="0" err="1"/>
              <a:t>tilidine</a:t>
            </a:r>
            <a:r>
              <a:rPr lang="en-US" dirty="0"/>
              <a:t>, tramadol, codeine, oxycodone) during their teenage years due to influences from popular culture. </a:t>
            </a:r>
          </a:p>
          <a:p>
            <a:endParaRPr lang="en-US" dirty="0"/>
          </a:p>
          <a:p>
            <a:r>
              <a:rPr lang="en-US" dirty="0"/>
              <a:t>Several people (&lt; 30 years old) stated in 2025 that this was how they first became addicted. </a:t>
            </a:r>
          </a:p>
          <a:p>
            <a:endParaRPr lang="en-US" dirty="0"/>
          </a:p>
          <a:p>
            <a:r>
              <a:rPr lang="en-US" dirty="0"/>
              <a:t>As their addiction progressed in young adulthood, these individuals then switched to </a:t>
            </a:r>
            <a:r>
              <a:rPr lang="en-US" dirty="0" err="1"/>
              <a:t>nitazene</a:t>
            </a:r>
            <a:r>
              <a:rPr lang="en-US" dirty="0"/>
              <a:t> and fentanyl. Relatively high doses in particular became the norm later on.” Expert from a drug consumption room)</a:t>
            </a:r>
            <a:endParaRPr lang="sv-SE" dirty="0"/>
          </a:p>
        </p:txBody>
      </p:sp>
    </p:spTree>
    <p:extLst>
      <p:ext uri="{BB962C8B-B14F-4D97-AF65-F5344CB8AC3E}">
        <p14:creationId xmlns:p14="http://schemas.microsoft.com/office/powerpoint/2010/main" val="650518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56D7E-7413-89BC-6A6B-5A6265BA470C}"/>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28D3D29C-A514-E98F-1605-A2A1AA2B7BBA}"/>
              </a:ext>
            </a:extLst>
          </p:cNvPr>
          <p:cNvSpPr txBox="1"/>
          <p:nvPr/>
        </p:nvSpPr>
        <p:spPr>
          <a:xfrm>
            <a:off x="1997242" y="260502"/>
            <a:ext cx="8422106" cy="954107"/>
          </a:xfrm>
          <a:prstGeom prst="rect">
            <a:avLst/>
          </a:prstGeom>
          <a:noFill/>
        </p:spPr>
        <p:txBody>
          <a:bodyPr wrap="square">
            <a:spAutoFit/>
          </a:bodyPr>
          <a:lstStyle/>
          <a:p>
            <a:pPr algn="ctr"/>
            <a:r>
              <a:rPr lang="en-US" sz="2800"/>
              <a:t>Counterfeit tablets and ‘hidden’ new synthetic opioids</a:t>
            </a:r>
            <a:endParaRPr lang="sv-SE" sz="2800" dirty="0"/>
          </a:p>
        </p:txBody>
      </p:sp>
      <p:pic>
        <p:nvPicPr>
          <p:cNvPr id="3" name="Bildobjekt 2">
            <a:extLst>
              <a:ext uri="{FF2B5EF4-FFF2-40B4-BE49-F238E27FC236}">
                <a16:creationId xmlns:a16="http://schemas.microsoft.com/office/drawing/2014/main" id="{973C15CE-B6C6-2D60-A507-DB46BEA804C9}"/>
              </a:ext>
            </a:extLst>
          </p:cNvPr>
          <p:cNvPicPr>
            <a:picLocks noChangeAspect="1"/>
          </p:cNvPicPr>
          <p:nvPr/>
        </p:nvPicPr>
        <p:blipFill>
          <a:blip r:embed="rId2"/>
          <a:stretch>
            <a:fillRect/>
          </a:stretch>
        </p:blipFill>
        <p:spPr>
          <a:xfrm>
            <a:off x="1722664" y="1315334"/>
            <a:ext cx="8985131" cy="5043901"/>
          </a:xfrm>
          <a:prstGeom prst="rect">
            <a:avLst/>
          </a:prstGeom>
        </p:spPr>
      </p:pic>
    </p:spTree>
    <p:extLst>
      <p:ext uri="{BB962C8B-B14F-4D97-AF65-F5344CB8AC3E}">
        <p14:creationId xmlns:p14="http://schemas.microsoft.com/office/powerpoint/2010/main" val="1998189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009E0-9C1A-3347-571A-7155F7718414}"/>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7A4097C5-4A7C-03E7-8590-CB95F56D994D}"/>
              </a:ext>
            </a:extLst>
          </p:cNvPr>
          <p:cNvSpPr txBox="1"/>
          <p:nvPr/>
        </p:nvSpPr>
        <p:spPr>
          <a:xfrm>
            <a:off x="1997242" y="260502"/>
            <a:ext cx="8422106" cy="954107"/>
          </a:xfrm>
          <a:prstGeom prst="rect">
            <a:avLst/>
          </a:prstGeom>
          <a:noFill/>
        </p:spPr>
        <p:txBody>
          <a:bodyPr wrap="square">
            <a:spAutoFit/>
          </a:bodyPr>
          <a:lstStyle/>
          <a:p>
            <a:pPr algn="ctr"/>
            <a:r>
              <a:rPr lang="en-US" sz="2800"/>
              <a:t>Counterfeit tablets and ‘hidden’ new synthetic opioids</a:t>
            </a:r>
            <a:endParaRPr lang="sv-SE" sz="2800" dirty="0"/>
          </a:p>
        </p:txBody>
      </p:sp>
      <p:sp>
        <p:nvSpPr>
          <p:cNvPr id="4" name="textruta 3">
            <a:extLst>
              <a:ext uri="{FF2B5EF4-FFF2-40B4-BE49-F238E27FC236}">
                <a16:creationId xmlns:a16="http://schemas.microsoft.com/office/drawing/2014/main" id="{B801CC4F-BF22-10A4-FA12-BE1E95B5EE69}"/>
              </a:ext>
            </a:extLst>
          </p:cNvPr>
          <p:cNvSpPr txBox="1"/>
          <p:nvPr/>
        </p:nvSpPr>
        <p:spPr>
          <a:xfrm>
            <a:off x="2229853" y="1872189"/>
            <a:ext cx="7451558" cy="1754326"/>
          </a:xfrm>
          <a:prstGeom prst="rect">
            <a:avLst/>
          </a:prstGeom>
          <a:noFill/>
        </p:spPr>
        <p:txBody>
          <a:bodyPr wrap="square">
            <a:spAutoFit/>
          </a:bodyPr>
          <a:lstStyle/>
          <a:p>
            <a:r>
              <a:rPr lang="en-US" dirty="0"/>
              <a:t>“I have observed that an increasing number of young adults and adolescents are using opioid-containing medicines, leading to them requiring treatment for overdoses, severe discomfort and non-fatal poisoning.” </a:t>
            </a:r>
          </a:p>
          <a:p>
            <a:endParaRPr lang="en-US" dirty="0"/>
          </a:p>
          <a:p>
            <a:r>
              <a:rPr lang="en-US" dirty="0"/>
              <a:t>(Expert from a counselling </a:t>
            </a:r>
            <a:r>
              <a:rPr lang="en-US" dirty="0" err="1"/>
              <a:t>centre</a:t>
            </a:r>
            <a:r>
              <a:rPr lang="en-US" dirty="0"/>
              <a:t> in western Germany) </a:t>
            </a:r>
            <a:endParaRPr lang="sv-SE" dirty="0"/>
          </a:p>
        </p:txBody>
      </p:sp>
    </p:spTree>
    <p:extLst>
      <p:ext uri="{BB962C8B-B14F-4D97-AF65-F5344CB8AC3E}">
        <p14:creationId xmlns:p14="http://schemas.microsoft.com/office/powerpoint/2010/main" val="1585459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56F46-1C83-3877-01C0-11520174F81A}"/>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970D0F72-4612-763D-73F1-2FC7B7058602}"/>
              </a:ext>
            </a:extLst>
          </p:cNvPr>
          <p:cNvSpPr txBox="1"/>
          <p:nvPr/>
        </p:nvSpPr>
        <p:spPr>
          <a:xfrm>
            <a:off x="1997242" y="260502"/>
            <a:ext cx="8422106" cy="954107"/>
          </a:xfrm>
          <a:prstGeom prst="rect">
            <a:avLst/>
          </a:prstGeom>
          <a:noFill/>
        </p:spPr>
        <p:txBody>
          <a:bodyPr wrap="square">
            <a:spAutoFit/>
          </a:bodyPr>
          <a:lstStyle/>
          <a:p>
            <a:pPr algn="ctr"/>
            <a:r>
              <a:rPr lang="sv-SE" sz="2800" dirty="0" err="1"/>
              <a:t>Opioid-containing</a:t>
            </a:r>
            <a:r>
              <a:rPr lang="sv-SE" sz="2800" dirty="0"/>
              <a:t> </a:t>
            </a:r>
            <a:r>
              <a:rPr lang="sv-SE" sz="2800" dirty="0" err="1"/>
              <a:t>painkillers</a:t>
            </a:r>
            <a:r>
              <a:rPr lang="sv-SE" sz="2800" dirty="0"/>
              <a:t> (</a:t>
            </a:r>
            <a:r>
              <a:rPr lang="sv-SE" sz="2800" dirty="0" err="1"/>
              <a:t>tilidine</a:t>
            </a:r>
            <a:r>
              <a:rPr lang="sv-SE" sz="2800" dirty="0"/>
              <a:t>, </a:t>
            </a:r>
            <a:r>
              <a:rPr lang="sv-SE" sz="2800" dirty="0" err="1"/>
              <a:t>oxycodone</a:t>
            </a:r>
            <a:r>
              <a:rPr lang="sv-SE" sz="2800" dirty="0"/>
              <a:t>, etc.)</a:t>
            </a:r>
          </a:p>
        </p:txBody>
      </p:sp>
      <p:sp>
        <p:nvSpPr>
          <p:cNvPr id="4" name="textruta 3">
            <a:extLst>
              <a:ext uri="{FF2B5EF4-FFF2-40B4-BE49-F238E27FC236}">
                <a16:creationId xmlns:a16="http://schemas.microsoft.com/office/drawing/2014/main" id="{C570C7F9-0DD4-46D1-760B-56ADDFC674ED}"/>
              </a:ext>
            </a:extLst>
          </p:cNvPr>
          <p:cNvSpPr txBox="1"/>
          <p:nvPr/>
        </p:nvSpPr>
        <p:spPr>
          <a:xfrm>
            <a:off x="1427747" y="2181195"/>
            <a:ext cx="10114548" cy="3970318"/>
          </a:xfrm>
          <a:prstGeom prst="rect">
            <a:avLst/>
          </a:prstGeom>
          <a:noFill/>
        </p:spPr>
        <p:txBody>
          <a:bodyPr wrap="square">
            <a:spAutoFit/>
          </a:bodyPr>
          <a:lstStyle/>
          <a:p>
            <a:r>
              <a:rPr lang="en-US" dirty="0"/>
              <a:t>39 % of respondents noted changes in opioid-containing painkillers; </a:t>
            </a:r>
          </a:p>
          <a:p>
            <a:endParaRPr lang="en-US" dirty="0"/>
          </a:p>
          <a:p>
            <a:r>
              <a:rPr lang="en-US" b="1" dirty="0" err="1"/>
              <a:t>tilidine</a:t>
            </a:r>
            <a:r>
              <a:rPr lang="en-US" dirty="0"/>
              <a:t> (29 % of mentions) and </a:t>
            </a:r>
            <a:r>
              <a:rPr lang="en-US" b="1" dirty="0"/>
              <a:t>oxycodone</a:t>
            </a:r>
            <a:r>
              <a:rPr lang="en-US" dirty="0"/>
              <a:t> (27 %) stand out in particular. </a:t>
            </a:r>
          </a:p>
          <a:p>
            <a:endParaRPr lang="en-US" dirty="0"/>
          </a:p>
          <a:p>
            <a:r>
              <a:rPr lang="en-US" dirty="0"/>
              <a:t>Although the substances have different potencies, the responses for both substances are virtually identical in content. Experts report a marked increase in consumption among adolescents and young adults, often within the context of polyvalent patterns of use. </a:t>
            </a:r>
          </a:p>
          <a:p>
            <a:endParaRPr lang="en-US" dirty="0"/>
          </a:p>
          <a:p>
            <a:r>
              <a:rPr lang="en-US" dirty="0"/>
              <a:t>The sources of supply are diverse: dealers, social circles, online shops and messaging services (e. g. Telegram groups advertised via Instagram/TikTok, where drugs are ordered ‘like a pizza’), resale in school playgrounds, and in some cases also careless prescribing and prescription forgeries. </a:t>
            </a:r>
          </a:p>
          <a:p>
            <a:endParaRPr lang="en-US" dirty="0"/>
          </a:p>
          <a:p>
            <a:r>
              <a:rPr lang="en-US" dirty="0"/>
              <a:t>In the treatment of already established addiction problems (inpatient rehabilitation, detoxification, substitution), an increase in younger clients is evident. </a:t>
            </a:r>
            <a:endParaRPr lang="sv-SE" dirty="0"/>
          </a:p>
        </p:txBody>
      </p:sp>
    </p:spTree>
    <p:extLst>
      <p:ext uri="{BB962C8B-B14F-4D97-AF65-F5344CB8AC3E}">
        <p14:creationId xmlns:p14="http://schemas.microsoft.com/office/powerpoint/2010/main" val="1518101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FB8AC-B7AE-649F-92FE-831F4989E087}"/>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845D913F-374F-FDBB-DC16-D4D89016FD96}"/>
              </a:ext>
            </a:extLst>
          </p:cNvPr>
          <p:cNvSpPr txBox="1"/>
          <p:nvPr/>
        </p:nvSpPr>
        <p:spPr>
          <a:xfrm>
            <a:off x="1997242" y="260502"/>
            <a:ext cx="8422106" cy="769441"/>
          </a:xfrm>
          <a:prstGeom prst="rect">
            <a:avLst/>
          </a:prstGeom>
          <a:noFill/>
        </p:spPr>
        <p:txBody>
          <a:bodyPr wrap="square">
            <a:spAutoFit/>
          </a:bodyPr>
          <a:lstStyle/>
          <a:p>
            <a:pPr algn="ctr"/>
            <a:r>
              <a:rPr lang="sv-SE" sz="4400" dirty="0" err="1"/>
              <a:t>Fentanyl</a:t>
            </a:r>
            <a:endParaRPr lang="sv-SE" sz="4400" dirty="0"/>
          </a:p>
        </p:txBody>
      </p:sp>
      <p:sp>
        <p:nvSpPr>
          <p:cNvPr id="4" name="textruta 3">
            <a:extLst>
              <a:ext uri="{FF2B5EF4-FFF2-40B4-BE49-F238E27FC236}">
                <a16:creationId xmlns:a16="http://schemas.microsoft.com/office/drawing/2014/main" id="{8FB5CB93-BEF2-3A20-7958-EBCDEE71488B}"/>
              </a:ext>
            </a:extLst>
          </p:cNvPr>
          <p:cNvSpPr txBox="1"/>
          <p:nvPr/>
        </p:nvSpPr>
        <p:spPr>
          <a:xfrm>
            <a:off x="1427747" y="2181195"/>
            <a:ext cx="10114548" cy="2308324"/>
          </a:xfrm>
          <a:prstGeom prst="rect">
            <a:avLst/>
          </a:prstGeom>
          <a:noFill/>
        </p:spPr>
        <p:txBody>
          <a:bodyPr wrap="square">
            <a:spAutoFit/>
          </a:bodyPr>
          <a:lstStyle/>
          <a:p>
            <a:r>
              <a:rPr lang="en-US" dirty="0"/>
              <a:t>26 % of experts report changes relating to fentanyl, particularly in the south and north-east of Germany. </a:t>
            </a:r>
          </a:p>
          <a:p>
            <a:endParaRPr lang="en-US" dirty="0"/>
          </a:p>
          <a:p>
            <a:r>
              <a:rPr lang="en-US" dirty="0"/>
              <a:t>Fentanyl use is primarily associated with individuals who were already engaging in high-risk drug use, but also with young adults. </a:t>
            </a:r>
          </a:p>
          <a:p>
            <a:endParaRPr lang="en-US" dirty="0"/>
          </a:p>
          <a:p>
            <a:r>
              <a:rPr lang="en-US" dirty="0"/>
              <a:t>Fatalities involving fentanyl rose from 72 to 98 cases between 2023 and 2024, mostly in cases of poly-drug use.</a:t>
            </a:r>
            <a:endParaRPr lang="sv-SE" dirty="0"/>
          </a:p>
        </p:txBody>
      </p:sp>
    </p:spTree>
    <p:extLst>
      <p:ext uri="{BB962C8B-B14F-4D97-AF65-F5344CB8AC3E}">
        <p14:creationId xmlns:p14="http://schemas.microsoft.com/office/powerpoint/2010/main" val="14845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38E54-3316-B6C0-97E6-809DF654AD3F}"/>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9661AEBE-F7B7-92D1-1DF0-F21901A24370}"/>
              </a:ext>
            </a:extLst>
          </p:cNvPr>
          <p:cNvSpPr txBox="1"/>
          <p:nvPr/>
        </p:nvSpPr>
        <p:spPr>
          <a:xfrm>
            <a:off x="1997242" y="260502"/>
            <a:ext cx="8422106" cy="769441"/>
          </a:xfrm>
          <a:prstGeom prst="rect">
            <a:avLst/>
          </a:prstGeom>
          <a:noFill/>
        </p:spPr>
        <p:txBody>
          <a:bodyPr wrap="square">
            <a:spAutoFit/>
          </a:bodyPr>
          <a:lstStyle/>
          <a:p>
            <a:pPr algn="ctr"/>
            <a:r>
              <a:rPr lang="sv-SE" sz="4400" dirty="0"/>
              <a:t>Substitution </a:t>
            </a:r>
            <a:r>
              <a:rPr lang="sv-SE" sz="4400" dirty="0" err="1"/>
              <a:t>drugs</a:t>
            </a:r>
            <a:endParaRPr lang="sv-SE" sz="4400" dirty="0"/>
          </a:p>
        </p:txBody>
      </p:sp>
      <p:sp>
        <p:nvSpPr>
          <p:cNvPr id="4" name="textruta 3">
            <a:extLst>
              <a:ext uri="{FF2B5EF4-FFF2-40B4-BE49-F238E27FC236}">
                <a16:creationId xmlns:a16="http://schemas.microsoft.com/office/drawing/2014/main" id="{8087DD86-1CFB-52E2-09F1-6CBA5939D70B}"/>
              </a:ext>
            </a:extLst>
          </p:cNvPr>
          <p:cNvSpPr txBox="1"/>
          <p:nvPr/>
        </p:nvSpPr>
        <p:spPr>
          <a:xfrm>
            <a:off x="1427747" y="2181195"/>
            <a:ext cx="10114548" cy="923330"/>
          </a:xfrm>
          <a:prstGeom prst="rect">
            <a:avLst/>
          </a:prstGeom>
          <a:noFill/>
        </p:spPr>
        <p:txBody>
          <a:bodyPr wrap="square">
            <a:spAutoFit/>
          </a:bodyPr>
          <a:lstStyle/>
          <a:p>
            <a:r>
              <a:rPr lang="en-US" dirty="0"/>
              <a:t>12 % of experts report changes in the misuse of substitution drugs such as (</a:t>
            </a:r>
            <a:r>
              <a:rPr lang="en-US" dirty="0" err="1"/>
              <a:t>levo</a:t>
            </a:r>
            <a:r>
              <a:rPr lang="en-US" dirty="0"/>
              <a:t>-)methadone and buprenorphine, including an increase among young users and the impression that substitution drugs are perceived as ‘purer’ and safer than, for example, heroin.</a:t>
            </a:r>
            <a:endParaRPr lang="sv-SE" dirty="0"/>
          </a:p>
        </p:txBody>
      </p:sp>
    </p:spTree>
    <p:extLst>
      <p:ext uri="{BB962C8B-B14F-4D97-AF65-F5344CB8AC3E}">
        <p14:creationId xmlns:p14="http://schemas.microsoft.com/office/powerpoint/2010/main" val="1840258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B6919-7C34-0480-9353-9D12C72184A5}"/>
            </a:ext>
          </a:extLst>
        </p:cNvPr>
        <p:cNvGrpSpPr/>
        <p:nvPr/>
      </p:nvGrpSpPr>
      <p:grpSpPr>
        <a:xfrm>
          <a:off x="0" y="0"/>
          <a:ext cx="0" cy="0"/>
          <a:chOff x="0" y="0"/>
          <a:chExt cx="0" cy="0"/>
        </a:xfrm>
      </p:grpSpPr>
      <p:sp>
        <p:nvSpPr>
          <p:cNvPr id="5" name="textruta 4">
            <a:extLst>
              <a:ext uri="{FF2B5EF4-FFF2-40B4-BE49-F238E27FC236}">
                <a16:creationId xmlns:a16="http://schemas.microsoft.com/office/drawing/2014/main" id="{8544A6C8-C73D-FD15-BEF1-742D8361EDC0}"/>
              </a:ext>
            </a:extLst>
          </p:cNvPr>
          <p:cNvSpPr txBox="1"/>
          <p:nvPr/>
        </p:nvSpPr>
        <p:spPr>
          <a:xfrm>
            <a:off x="1884947" y="398711"/>
            <a:ext cx="8422106" cy="584775"/>
          </a:xfrm>
          <a:prstGeom prst="rect">
            <a:avLst/>
          </a:prstGeom>
          <a:noFill/>
        </p:spPr>
        <p:txBody>
          <a:bodyPr wrap="square">
            <a:spAutoFit/>
          </a:bodyPr>
          <a:lstStyle/>
          <a:p>
            <a:pPr algn="ctr"/>
            <a:r>
              <a:rPr lang="en-US" sz="3200" dirty="0"/>
              <a:t>New synthetic opioids (NSOs)</a:t>
            </a:r>
            <a:endParaRPr lang="sv-SE" sz="3200" dirty="0"/>
          </a:p>
        </p:txBody>
      </p:sp>
      <p:sp>
        <p:nvSpPr>
          <p:cNvPr id="4" name="textruta 3">
            <a:extLst>
              <a:ext uri="{FF2B5EF4-FFF2-40B4-BE49-F238E27FC236}">
                <a16:creationId xmlns:a16="http://schemas.microsoft.com/office/drawing/2014/main" id="{14206D1C-8799-95BE-E612-601B9EB74EDB}"/>
              </a:ext>
            </a:extLst>
          </p:cNvPr>
          <p:cNvSpPr txBox="1"/>
          <p:nvPr/>
        </p:nvSpPr>
        <p:spPr>
          <a:xfrm>
            <a:off x="1411705" y="1820248"/>
            <a:ext cx="10114548" cy="3970318"/>
          </a:xfrm>
          <a:prstGeom prst="rect">
            <a:avLst/>
          </a:prstGeom>
          <a:noFill/>
        </p:spPr>
        <p:txBody>
          <a:bodyPr wrap="square">
            <a:spAutoFit/>
          </a:bodyPr>
          <a:lstStyle/>
          <a:p>
            <a:r>
              <a:rPr lang="en-US" dirty="0"/>
              <a:t>According to the EUDA database, NSOs currently (as of 16 March 2026) comprise </a:t>
            </a:r>
            <a:r>
              <a:rPr lang="en-US" b="1" dirty="0"/>
              <a:t>101 observed substances</a:t>
            </a:r>
            <a:r>
              <a:rPr lang="en-US" dirty="0"/>
              <a:t>, some of which are very potent (in some cases significantly more than fentanyl) and, due to their novelty, often present risks that have scarcely been researched. </a:t>
            </a:r>
          </a:p>
          <a:p>
            <a:endParaRPr lang="en-US" dirty="0"/>
          </a:p>
          <a:p>
            <a:r>
              <a:rPr lang="en-US" dirty="0"/>
              <a:t>Changes were reported primarily for </a:t>
            </a:r>
            <a:r>
              <a:rPr lang="en-US" b="1" dirty="0" err="1"/>
              <a:t>nitazene</a:t>
            </a:r>
            <a:r>
              <a:rPr lang="en-US" dirty="0"/>
              <a:t> (17 %), with regional concentrations in the south and north-east. </a:t>
            </a:r>
          </a:p>
          <a:p>
            <a:endParaRPr lang="en-US" dirty="0"/>
          </a:p>
          <a:p>
            <a:r>
              <a:rPr lang="en-US" dirty="0"/>
              <a:t>Nitazene appeared both as adulterants in heroin (e. g. a cluster of emergencies in Bremen in 2025) and in counterfeit oxycodone tablets, and was linked to nine deaths in 2024. </a:t>
            </a:r>
          </a:p>
          <a:p>
            <a:endParaRPr lang="en-US" dirty="0"/>
          </a:p>
          <a:p>
            <a:r>
              <a:rPr lang="en-US" dirty="0"/>
              <a:t>Following the inclusion of numerous </a:t>
            </a:r>
            <a:r>
              <a:rPr lang="en-US" dirty="0" err="1"/>
              <a:t>nitazene</a:t>
            </a:r>
            <a:r>
              <a:rPr lang="en-US" dirty="0"/>
              <a:t>, opiate and methadone derivatives under the New Psychoactive Substance Act in December 2025, many of these substances disappeared from German ‘research chemicals’ shops; forum analysis and laboratory data since then suggest a decline in their prevalence. It remains to be seen which products will fill the resulting gap.</a:t>
            </a:r>
            <a:endParaRPr lang="sv-SE" dirty="0"/>
          </a:p>
        </p:txBody>
      </p:sp>
    </p:spTree>
    <p:extLst>
      <p:ext uri="{BB962C8B-B14F-4D97-AF65-F5344CB8AC3E}">
        <p14:creationId xmlns:p14="http://schemas.microsoft.com/office/powerpoint/2010/main" val="1606590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88502" y="474685"/>
            <a:ext cx="10214995" cy="954107"/>
          </a:xfrm>
          <a:prstGeom prst="rect">
            <a:avLst/>
          </a:prstGeom>
          <a:noFill/>
        </p:spPr>
        <p:txBody>
          <a:bodyPr wrap="square" rtlCol="0">
            <a:spAutoFit/>
          </a:bodyPr>
          <a:lstStyle/>
          <a:p>
            <a:pPr algn="ctr"/>
            <a:r>
              <a:rPr lang="en-US" sz="2800" b="1" i="0" dirty="0">
                <a:solidFill>
                  <a:srgbClr val="0F0F0F"/>
                </a:solidFill>
                <a:effectLst/>
                <a:latin typeface="Roboto" panose="020F0502020204030204" pitchFamily="2" charset="0"/>
              </a:rPr>
              <a:t>'Frankenstein' opioids </a:t>
            </a:r>
            <a:r>
              <a:rPr lang="en-US" sz="2800" i="0" dirty="0">
                <a:solidFill>
                  <a:srgbClr val="0F0F0F"/>
                </a:solidFill>
                <a:effectLst/>
                <a:latin typeface="Roboto" panose="020F0502020204030204" pitchFamily="2" charset="0"/>
              </a:rPr>
              <a:t>on streets, much stronger than Fentanyl</a:t>
            </a:r>
          </a:p>
          <a:p>
            <a:pPr algn="ctr"/>
            <a:r>
              <a:rPr lang="sv-SE" sz="2800" dirty="0"/>
              <a:t> </a:t>
            </a:r>
          </a:p>
        </p:txBody>
      </p:sp>
      <p:sp>
        <p:nvSpPr>
          <p:cNvPr id="5" name="textruta 4">
            <a:extLst>
              <a:ext uri="{FF2B5EF4-FFF2-40B4-BE49-F238E27FC236}">
                <a16:creationId xmlns:a16="http://schemas.microsoft.com/office/drawing/2014/main" id="{E38D7615-5323-8E24-8388-6283B735858B}"/>
              </a:ext>
            </a:extLst>
          </p:cNvPr>
          <p:cNvSpPr txBox="1"/>
          <p:nvPr/>
        </p:nvSpPr>
        <p:spPr>
          <a:xfrm>
            <a:off x="2662805" y="1499371"/>
            <a:ext cx="6094602" cy="584775"/>
          </a:xfrm>
          <a:prstGeom prst="rect">
            <a:avLst/>
          </a:prstGeom>
          <a:noFill/>
        </p:spPr>
        <p:txBody>
          <a:bodyPr wrap="square">
            <a:spAutoFit/>
          </a:bodyPr>
          <a:lstStyle/>
          <a:p>
            <a:pPr algn="ctr"/>
            <a:r>
              <a:rPr lang="en-US" sz="3200" i="0" dirty="0" err="1">
                <a:solidFill>
                  <a:srgbClr val="0F0F0F"/>
                </a:solidFill>
                <a:effectLst/>
                <a:latin typeface="Roboto" panose="020F0502020204030204" pitchFamily="2" charset="0"/>
              </a:rPr>
              <a:t>Nitazener</a:t>
            </a:r>
            <a:endParaRPr lang="sv-SE" dirty="0"/>
          </a:p>
        </p:txBody>
      </p:sp>
      <p:sp>
        <p:nvSpPr>
          <p:cNvPr id="8" name="Rectangle 2">
            <a:extLst>
              <a:ext uri="{FF2B5EF4-FFF2-40B4-BE49-F238E27FC236}">
                <a16:creationId xmlns:a16="http://schemas.microsoft.com/office/drawing/2014/main" id="{BD8B5775-6595-72A9-AD72-E12D1E645D51}"/>
              </a:ext>
            </a:extLst>
          </p:cNvPr>
          <p:cNvSpPr>
            <a:spLocks noChangeArrowheads="1"/>
          </p:cNvSpPr>
          <p:nvPr/>
        </p:nvSpPr>
        <p:spPr bwMode="auto">
          <a:xfrm>
            <a:off x="988501" y="2781171"/>
            <a:ext cx="10214995" cy="288284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Under mitten av 1950-talet ledde försök att utveckla bättre och säkrare </a:t>
            </a:r>
            <a:r>
              <a:rPr kumimoji="0" lang="sv-SE" altLang="sv-SE" sz="2100" b="0" i="0" u="none" strike="noStrike" cap="none" normalizeH="0" baseline="0" dirty="0" err="1">
                <a:ln>
                  <a:noFill/>
                </a:ln>
                <a:solidFill>
                  <a:srgbClr val="1F1F1F"/>
                </a:solidFill>
                <a:effectLst/>
                <a:latin typeface="inherit"/>
              </a:rPr>
              <a:t>opioidanalgetika</a:t>
            </a:r>
            <a:r>
              <a:rPr kumimoji="0" lang="sv-SE" altLang="sv-SE" sz="2100" b="0" i="0" u="none" strike="noStrike" cap="none" normalizeH="0" baseline="0" dirty="0">
                <a:ln>
                  <a:noFill/>
                </a:ln>
                <a:solidFill>
                  <a:srgbClr val="1F1F1F"/>
                </a:solidFill>
                <a:effectLst/>
                <a:latin typeface="inherit"/>
              </a:rPr>
              <a:t> till upptäckten av en serie </a:t>
            </a:r>
            <a:r>
              <a:rPr kumimoji="0" lang="sv-SE" altLang="sv-SE" sz="2100" b="1" i="0" u="none" strike="noStrike" cap="none" normalizeH="0" baseline="0" dirty="0">
                <a:ln>
                  <a:noFill/>
                </a:ln>
                <a:solidFill>
                  <a:srgbClr val="1F1F1F"/>
                </a:solidFill>
                <a:effectLst/>
                <a:latin typeface="inherit"/>
              </a:rPr>
              <a:t>2-bensylbensimidazolföreningar</a:t>
            </a:r>
            <a:r>
              <a:rPr kumimoji="0" lang="sv-SE" altLang="sv-SE" sz="2100" b="0" i="0" u="none" strike="noStrike" cap="none" normalizeH="0" baseline="0" dirty="0">
                <a:ln>
                  <a:noFill/>
                </a:ln>
                <a:solidFill>
                  <a:srgbClr val="1F1F1F"/>
                </a:solidFill>
                <a:effectLst/>
                <a:latin typeface="inherit"/>
              </a:rPr>
              <a:t> med nivåer av analgetisk styrka flera storleksordningar högre än morfinets.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I likhet med andra typer av </a:t>
            </a:r>
            <a:r>
              <a:rPr kumimoji="0" lang="sv-SE" altLang="sv-SE" sz="2100" b="0" i="0" u="none" strike="noStrike" cap="none" normalizeH="0" baseline="0" dirty="0" err="1">
                <a:ln>
                  <a:noFill/>
                </a:ln>
                <a:solidFill>
                  <a:srgbClr val="1F1F1F"/>
                </a:solidFill>
                <a:effectLst/>
                <a:latin typeface="inherit"/>
              </a:rPr>
              <a:t>opioidanalgetika</a:t>
            </a:r>
            <a:r>
              <a:rPr kumimoji="0" lang="sv-SE" altLang="sv-SE" sz="2100" b="0" i="0" u="none" strike="noStrike" cap="none" normalizeH="0" baseline="0" dirty="0">
                <a:ln>
                  <a:noFill/>
                </a:ln>
                <a:solidFill>
                  <a:srgbClr val="1F1F1F"/>
                </a:solidFill>
                <a:effectLst/>
                <a:latin typeface="inherit"/>
              </a:rPr>
              <a:t> som morfin och </a:t>
            </a:r>
            <a:r>
              <a:rPr kumimoji="0" lang="sv-SE" altLang="sv-SE" sz="2100" b="0" i="0" u="none" strike="noStrike" cap="none" normalizeH="0" baseline="0" dirty="0" err="1">
                <a:ln>
                  <a:noFill/>
                </a:ln>
                <a:solidFill>
                  <a:srgbClr val="1F1F1F"/>
                </a:solidFill>
                <a:effectLst/>
                <a:latin typeface="inherit"/>
              </a:rPr>
              <a:t>fentanyl</a:t>
            </a:r>
            <a:r>
              <a:rPr kumimoji="0" lang="sv-SE" altLang="sv-SE" sz="2100" b="0" i="0" u="none" strike="noStrike" cap="none" normalizeH="0" baseline="0" dirty="0">
                <a:ln>
                  <a:noFill/>
                </a:ln>
                <a:solidFill>
                  <a:srgbClr val="1F1F1F"/>
                </a:solidFill>
                <a:effectLst/>
                <a:latin typeface="inherit"/>
              </a:rPr>
              <a:t>, aktiverar 2-bensylbensimidazolföreningarna μ-</a:t>
            </a:r>
            <a:r>
              <a:rPr kumimoji="0" lang="sv-SE" altLang="sv-SE" sz="2100" b="0" i="0" u="none" strike="noStrike" cap="none" normalizeH="0" baseline="0" dirty="0" err="1">
                <a:ln>
                  <a:noFill/>
                </a:ln>
                <a:solidFill>
                  <a:srgbClr val="1F1F1F"/>
                </a:solidFill>
                <a:effectLst/>
                <a:latin typeface="inherit"/>
              </a:rPr>
              <a:t>opioidreceptorerna</a:t>
            </a:r>
            <a:r>
              <a:rPr kumimoji="0" lang="sv-SE" altLang="sv-SE" sz="2100" b="0" i="0" u="none" strike="noStrike" cap="none" normalizeH="0" baseline="0" dirty="0">
                <a:ln>
                  <a:noFill/>
                </a:ln>
                <a:solidFill>
                  <a:srgbClr val="1F1F1F"/>
                </a:solidFill>
                <a:effectLst/>
                <a:latin typeface="inherit"/>
              </a:rPr>
              <a:t> i det centrala nervsystemet.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Det förväntas att effekterna av sådana föreningar sannolikt har likheter med </a:t>
            </a:r>
            <a:r>
              <a:rPr kumimoji="0" lang="sv-SE" altLang="sv-SE" sz="2100" b="0" i="0" u="none" strike="noStrike" cap="none" normalizeH="0" baseline="0" dirty="0" err="1">
                <a:ln>
                  <a:noFill/>
                </a:ln>
                <a:solidFill>
                  <a:srgbClr val="1F1F1F"/>
                </a:solidFill>
                <a:effectLst/>
                <a:latin typeface="inherit"/>
              </a:rPr>
              <a:t>fentanyl</a:t>
            </a:r>
            <a:r>
              <a:rPr kumimoji="0" lang="sv-SE" altLang="sv-SE" sz="2100" b="0" i="0" u="none" strike="noStrike" cap="none" normalizeH="0" baseline="0" dirty="0">
                <a:ln>
                  <a:noFill/>
                </a:ln>
                <a:solidFill>
                  <a:srgbClr val="1F1F1F"/>
                </a:solidFill>
                <a:effectLst/>
                <a:latin typeface="inherit"/>
              </a:rPr>
              <a:t> och andra </a:t>
            </a:r>
            <a:r>
              <a:rPr kumimoji="0" lang="sv-SE" altLang="sv-SE" sz="2100" b="0" i="0" u="none" strike="noStrike" cap="none" normalizeH="0" baseline="0" dirty="0" err="1">
                <a:ln>
                  <a:noFill/>
                </a:ln>
                <a:solidFill>
                  <a:srgbClr val="1F1F1F"/>
                </a:solidFill>
                <a:effectLst/>
                <a:latin typeface="inherit"/>
              </a:rPr>
              <a:t>opioidanalgetika</a:t>
            </a:r>
            <a:r>
              <a:rPr kumimoji="0" lang="sv-SE" altLang="sv-SE" sz="2100" b="0" i="0" u="none" strike="noStrike" cap="none" normalizeH="0" baseline="0" dirty="0">
                <a:ln>
                  <a:noFill/>
                </a:ln>
                <a:solidFill>
                  <a:srgbClr val="1F1F1F"/>
                </a:solidFill>
                <a:effectLst/>
                <a:latin typeface="inherit"/>
              </a:rPr>
              <a:t>. </a:t>
            </a: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62334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E38D7615-5323-8E24-8388-6283B735858B}"/>
              </a:ext>
            </a:extLst>
          </p:cNvPr>
          <p:cNvSpPr txBox="1"/>
          <p:nvPr/>
        </p:nvSpPr>
        <p:spPr>
          <a:xfrm>
            <a:off x="2620860" y="416844"/>
            <a:ext cx="6094602" cy="584775"/>
          </a:xfrm>
          <a:prstGeom prst="rect">
            <a:avLst/>
          </a:prstGeom>
          <a:noFill/>
        </p:spPr>
        <p:txBody>
          <a:bodyPr wrap="square">
            <a:spAutoFit/>
          </a:bodyPr>
          <a:lstStyle/>
          <a:p>
            <a:pPr algn="ctr"/>
            <a:r>
              <a:rPr lang="en-US" sz="3200" i="0" dirty="0" err="1">
                <a:solidFill>
                  <a:srgbClr val="0F0F0F"/>
                </a:solidFill>
                <a:effectLst/>
                <a:latin typeface="Roboto" panose="020F0502020204030204" pitchFamily="2" charset="0"/>
              </a:rPr>
              <a:t>Nitazener</a:t>
            </a:r>
            <a:endParaRPr lang="sv-SE" dirty="0"/>
          </a:p>
        </p:txBody>
      </p:sp>
      <p:sp>
        <p:nvSpPr>
          <p:cNvPr id="8" name="Rectangle 2">
            <a:extLst>
              <a:ext uri="{FF2B5EF4-FFF2-40B4-BE49-F238E27FC236}">
                <a16:creationId xmlns:a16="http://schemas.microsoft.com/office/drawing/2014/main" id="{BD8B5775-6595-72A9-AD72-E12D1E645D51}"/>
              </a:ext>
            </a:extLst>
          </p:cNvPr>
          <p:cNvSpPr>
            <a:spLocks noChangeArrowheads="1"/>
          </p:cNvSpPr>
          <p:nvPr/>
        </p:nvSpPr>
        <p:spPr bwMode="auto">
          <a:xfrm>
            <a:off x="988502" y="1298134"/>
            <a:ext cx="10214995" cy="385234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De akuta effekterna inkluderar: eufori, avslappning, analgesi, </a:t>
            </a:r>
            <a:r>
              <a:rPr kumimoji="0" lang="sv-SE" altLang="sv-SE" sz="2100" b="0" i="0" u="none" strike="noStrike" cap="none" normalizeH="0" baseline="0" dirty="0" err="1">
                <a:ln>
                  <a:noFill/>
                </a:ln>
                <a:solidFill>
                  <a:srgbClr val="1F1F1F"/>
                </a:solidFill>
                <a:effectLst/>
                <a:latin typeface="inherit"/>
              </a:rPr>
              <a:t>sedering</a:t>
            </a:r>
            <a:r>
              <a:rPr kumimoji="0" lang="sv-SE" altLang="sv-SE" sz="2100" b="0" i="0" u="none" strike="noStrike" cap="none" normalizeH="0" baseline="0" dirty="0">
                <a:ln>
                  <a:noFill/>
                </a:ln>
                <a:solidFill>
                  <a:srgbClr val="1F1F1F"/>
                </a:solidFill>
                <a:effectLst/>
                <a:latin typeface="inherit"/>
              </a:rPr>
              <a:t> (som framkallar ett tillstånd av lugn eller sömn), bradykardi, hypotermi och andningsdepression (långsammare andning).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Det är denna sistnämnda effekt som utgör den största faran för användarna, eftersom små mängder, på grund av den uppenbarligen höga styrkan hos vissa av dessa föreningar, kan orsaka livshotande förgiftning av andningsdepression.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Om det inte behandlas kan detta leda till andningsstopp och död. </a:t>
            </a:r>
          </a:p>
          <a:p>
            <a:pPr marL="0" marR="0" lvl="0" indent="0" algn="l" defTabSz="914400" rtl="0" eaLnBrk="0" fontAlgn="base" latinLnBrk="0" hangingPunct="0">
              <a:lnSpc>
                <a:spcPct val="100000"/>
              </a:lnSpc>
              <a:spcBef>
                <a:spcPct val="0"/>
              </a:spcBef>
              <a:spcAft>
                <a:spcPct val="0"/>
              </a:spcAft>
              <a:buClrTx/>
              <a:buSzTx/>
              <a:buFontTx/>
              <a:buNone/>
              <a:tabLst/>
            </a:pPr>
            <a:endParaRPr lang="sv-SE" altLang="sv-SE" sz="2100" dirty="0">
              <a:solidFill>
                <a:srgbClr val="1F1F1F"/>
              </a:solidFill>
              <a:latin typeface="inheri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100" b="0" i="0" u="none" strike="noStrike" cap="none" normalizeH="0" baseline="0" dirty="0">
                <a:ln>
                  <a:noFill/>
                </a:ln>
                <a:solidFill>
                  <a:srgbClr val="1F1F1F"/>
                </a:solidFill>
                <a:effectLst/>
                <a:latin typeface="inherit"/>
              </a:rPr>
              <a:t>Denna risk kan förvärras genom användning av andra medel som dämpar centrala nervsystemet (alkohol och </a:t>
            </a:r>
            <a:r>
              <a:rPr kumimoji="0" lang="sv-SE" altLang="sv-SE" sz="2100" b="0" i="0" u="none" strike="noStrike" cap="none" normalizeH="0" baseline="0" dirty="0" err="1">
                <a:ln>
                  <a:noFill/>
                </a:ln>
                <a:solidFill>
                  <a:srgbClr val="1F1F1F"/>
                </a:solidFill>
                <a:effectLst/>
                <a:latin typeface="inherit"/>
              </a:rPr>
              <a:t>benso</a:t>
            </a:r>
            <a:r>
              <a:rPr kumimoji="0" lang="sv-SE" altLang="sv-SE" sz="2100" b="0" i="0" u="none" strike="noStrike" cap="none" normalizeH="0" baseline="0" dirty="0">
                <a:ln>
                  <a:noFill/>
                </a:ln>
                <a:solidFill>
                  <a:srgbClr val="1F1F1F"/>
                </a:solidFill>
                <a:effectLst/>
                <a:latin typeface="inherit"/>
              </a:rPr>
              <a:t>)</a:t>
            </a:r>
            <a:r>
              <a:rPr kumimoji="0" lang="sv-SE" altLang="sv-SE" sz="800" b="0" i="0" u="none" strike="noStrike" cap="none" normalizeH="0" baseline="0" dirty="0">
                <a:ln>
                  <a:noFill/>
                </a:ln>
                <a:solidFill>
                  <a:schemeClr val="tx1"/>
                </a:solidFill>
                <a:effectLst/>
              </a:rPr>
              <a:t> .</a:t>
            </a: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22335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00418" y="469783"/>
            <a:ext cx="9988492" cy="646331"/>
          </a:xfrm>
          <a:prstGeom prst="rect">
            <a:avLst/>
          </a:prstGeom>
          <a:noFill/>
        </p:spPr>
        <p:txBody>
          <a:bodyPr wrap="square" rtlCol="0">
            <a:spAutoFit/>
          </a:bodyPr>
          <a:lstStyle/>
          <a:p>
            <a:pPr algn="ctr"/>
            <a:r>
              <a:rPr lang="en-US" sz="3600" i="0" dirty="0" err="1">
                <a:solidFill>
                  <a:srgbClr val="0F0F0F"/>
                </a:solidFill>
                <a:effectLst/>
                <a:latin typeface="Roboto" panose="020F0502020204030204" pitchFamily="2" charset="0"/>
              </a:rPr>
              <a:t>Nitazener</a:t>
            </a:r>
            <a:endParaRPr lang="en-US" sz="3600" i="0" dirty="0">
              <a:solidFill>
                <a:srgbClr val="0F0F0F"/>
              </a:solidFill>
              <a:effectLst/>
              <a:latin typeface="Roboto" panose="020F0502020204030204" pitchFamily="2" charset="0"/>
            </a:endParaRPr>
          </a:p>
        </p:txBody>
      </p:sp>
      <p:sp>
        <p:nvSpPr>
          <p:cNvPr id="3" name="Rectangle 1">
            <a:extLst>
              <a:ext uri="{FF2B5EF4-FFF2-40B4-BE49-F238E27FC236}">
                <a16:creationId xmlns:a16="http://schemas.microsoft.com/office/drawing/2014/main" id="{42444FF9-9461-89BB-E6D0-5CAEAAE0A3DA}"/>
              </a:ext>
            </a:extLst>
          </p:cNvPr>
          <p:cNvSpPr>
            <a:spLocks noChangeArrowheads="1"/>
          </p:cNvSpPr>
          <p:nvPr/>
        </p:nvSpPr>
        <p:spPr bwMode="auto">
          <a:xfrm>
            <a:off x="4714691" y="2456935"/>
            <a:ext cx="2762618" cy="194413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err="1"/>
              <a:t>Isotonitazene</a:t>
            </a:r>
            <a:r>
              <a:rPr lang="en-US" sz="3200" dirty="0"/>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err="1"/>
              <a:t>Clonitazene</a:t>
            </a:r>
            <a:endParaRPr lang="en-US" sz="3200" dirty="0"/>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a:t>Etonitazene</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sz="3200" dirty="0" err="1"/>
              <a:t>Metonitazene</a:t>
            </a:r>
            <a:r>
              <a:rPr lang="en-US" sz="3200" dirty="0"/>
              <a:t> </a:t>
            </a:r>
          </a:p>
        </p:txBody>
      </p:sp>
      <p:sp>
        <p:nvSpPr>
          <p:cNvPr id="5" name="textruta 4">
            <a:extLst>
              <a:ext uri="{FF2B5EF4-FFF2-40B4-BE49-F238E27FC236}">
                <a16:creationId xmlns:a16="http://schemas.microsoft.com/office/drawing/2014/main" id="{5D41DC0C-57BE-51D7-BB81-9618D7FC4021}"/>
              </a:ext>
            </a:extLst>
          </p:cNvPr>
          <p:cNvSpPr txBox="1"/>
          <p:nvPr/>
        </p:nvSpPr>
        <p:spPr>
          <a:xfrm>
            <a:off x="3441583" y="1463359"/>
            <a:ext cx="6094602" cy="646331"/>
          </a:xfrm>
          <a:prstGeom prst="rect">
            <a:avLst/>
          </a:prstGeom>
          <a:noFill/>
        </p:spPr>
        <p:txBody>
          <a:bodyPr wrap="square">
            <a:spAutoFit/>
          </a:bodyPr>
          <a:lstStyle/>
          <a:p>
            <a:r>
              <a:rPr lang="sv-SE" sz="1800" dirty="0"/>
              <a:t>N,N-diethyl-2-[[4-(1- </a:t>
            </a:r>
            <a:r>
              <a:rPr lang="sv-SE" sz="1800" dirty="0" err="1"/>
              <a:t>methylethoxy</a:t>
            </a:r>
            <a:r>
              <a:rPr lang="sv-SE" sz="1800" dirty="0"/>
              <a:t>)</a:t>
            </a:r>
            <a:r>
              <a:rPr lang="sv-SE" sz="1800" dirty="0" err="1"/>
              <a:t>phenyl</a:t>
            </a:r>
            <a:r>
              <a:rPr lang="sv-SE" sz="1800" dirty="0"/>
              <a:t>]</a:t>
            </a:r>
            <a:r>
              <a:rPr lang="sv-SE" sz="1800" dirty="0" err="1"/>
              <a:t>methyl</a:t>
            </a:r>
            <a:r>
              <a:rPr lang="sv-SE" sz="1800" dirty="0"/>
              <a:t>]-5-nitro-1Hbenzimidazole-1-ethanamine (</a:t>
            </a:r>
            <a:r>
              <a:rPr lang="sv-SE" sz="1800" dirty="0" err="1"/>
              <a:t>isotonitazene</a:t>
            </a:r>
            <a:r>
              <a:rPr lang="sv-SE" sz="1800" dirty="0"/>
              <a:t>)</a:t>
            </a:r>
            <a:endParaRPr lang="sv-SE" dirty="0"/>
          </a:p>
        </p:txBody>
      </p:sp>
    </p:spTree>
    <p:extLst>
      <p:ext uri="{BB962C8B-B14F-4D97-AF65-F5344CB8AC3E}">
        <p14:creationId xmlns:p14="http://schemas.microsoft.com/office/powerpoint/2010/main" val="3534816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88502" y="474685"/>
            <a:ext cx="10214995" cy="954107"/>
          </a:xfrm>
          <a:prstGeom prst="rect">
            <a:avLst/>
          </a:prstGeom>
          <a:noFill/>
        </p:spPr>
        <p:txBody>
          <a:bodyPr wrap="square" rtlCol="0">
            <a:spAutoFit/>
          </a:bodyPr>
          <a:lstStyle/>
          <a:p>
            <a:pPr algn="ctr"/>
            <a:r>
              <a:rPr lang="en-US" sz="2800" b="1" i="0" dirty="0">
                <a:solidFill>
                  <a:srgbClr val="0F0F0F"/>
                </a:solidFill>
                <a:effectLst/>
                <a:latin typeface="Roboto" panose="020F0502020204030204" pitchFamily="2" charset="0"/>
              </a:rPr>
              <a:t>'Frankenstein' opioids </a:t>
            </a:r>
            <a:r>
              <a:rPr lang="en-US" sz="2800" i="0" dirty="0">
                <a:solidFill>
                  <a:srgbClr val="0F0F0F"/>
                </a:solidFill>
                <a:effectLst/>
                <a:latin typeface="Roboto" panose="020F0502020204030204" pitchFamily="2" charset="0"/>
              </a:rPr>
              <a:t>on streets, much stronger than Fentanyl</a:t>
            </a:r>
          </a:p>
          <a:p>
            <a:pPr algn="ctr"/>
            <a:r>
              <a:rPr lang="sv-SE" sz="2800" dirty="0"/>
              <a:t> </a:t>
            </a:r>
          </a:p>
        </p:txBody>
      </p:sp>
      <p:sp>
        <p:nvSpPr>
          <p:cNvPr id="3" name="Rectangle 1">
            <a:extLst>
              <a:ext uri="{FF2B5EF4-FFF2-40B4-BE49-F238E27FC236}">
                <a16:creationId xmlns:a16="http://schemas.microsoft.com/office/drawing/2014/main" id="{42444FF9-9461-89BB-E6D0-5CAEAAE0A3DA}"/>
              </a:ext>
            </a:extLst>
          </p:cNvPr>
          <p:cNvSpPr>
            <a:spLocks noChangeArrowheads="1"/>
          </p:cNvSpPr>
          <p:nvPr/>
        </p:nvSpPr>
        <p:spPr bwMode="auto">
          <a:xfrm>
            <a:off x="832064" y="2698282"/>
            <a:ext cx="10527869" cy="274434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dirty="0"/>
          </a:p>
          <a:p>
            <a:pPr marL="0" marR="0" lvl="0" indent="0" algn="l" defTabSz="914400" rtl="0" eaLnBrk="0" fontAlgn="base" latinLnBrk="0" hangingPunct="0">
              <a:lnSpc>
                <a:spcPct val="100000"/>
              </a:lnSpc>
              <a:spcBef>
                <a:spcPct val="0"/>
              </a:spcBef>
              <a:spcAft>
                <a:spcPct val="0"/>
              </a:spcAft>
              <a:buClrTx/>
              <a:buSzTx/>
              <a:buFontTx/>
              <a:buNone/>
              <a:tabLst/>
            </a:pPr>
            <a:r>
              <a:rPr lang="en-US" dirty="0" err="1"/>
              <a:t>Isotonitazene</a:t>
            </a:r>
            <a:r>
              <a:rPr lang="en-US" dirty="0"/>
              <a:t> has been detected in Estonia since 2019, and other </a:t>
            </a:r>
            <a:r>
              <a:rPr lang="en-US" dirty="0" err="1"/>
              <a:t>nitazenes</a:t>
            </a:r>
            <a:r>
              <a:rPr lang="en-US" dirty="0"/>
              <a:t> such as </a:t>
            </a:r>
            <a:r>
              <a:rPr lang="en-US" dirty="0" err="1"/>
              <a:t>protonitazene</a:t>
            </a:r>
            <a:r>
              <a:rPr lang="en-US" dirty="0"/>
              <a:t> and </a:t>
            </a:r>
            <a:r>
              <a:rPr lang="en-US" dirty="0" err="1"/>
              <a:t>metonitazene</a:t>
            </a:r>
            <a:r>
              <a:rPr lang="en-US" dirty="0"/>
              <a:t> have been increasingly identified in post-mortem analyses of drug-related deaths cases since 2022. In 2022, 32 of 82 drug-related deaths (39%) in Estonia were associated with </a:t>
            </a:r>
            <a:r>
              <a:rPr lang="en-US" dirty="0" err="1"/>
              <a:t>nitazenes</a:t>
            </a:r>
            <a:r>
              <a:rPr lang="en-US" dirty="0"/>
              <a:t> and 2 of 63 (3%) in Latvia. </a:t>
            </a:r>
          </a:p>
          <a:p>
            <a:pPr marL="0" marR="0" lvl="0" indent="0" algn="l" defTabSz="914400" rtl="0" eaLnBrk="0" fontAlgn="base" latinLnBrk="0" hangingPunct="0">
              <a:lnSpc>
                <a:spcPct val="100000"/>
              </a:lnSpc>
              <a:spcBef>
                <a:spcPct val="0"/>
              </a:spcBef>
              <a:spcAft>
                <a:spcPct val="0"/>
              </a:spcAft>
              <a:buClrTx/>
              <a:buSzTx/>
              <a:buFontTx/>
              <a:buNone/>
              <a:tabLst/>
            </a:pPr>
            <a:endParaRPr lang="en-US" dirty="0"/>
          </a:p>
          <a:p>
            <a:pPr marL="0" marR="0" lvl="0" indent="0" algn="l" defTabSz="914400" rtl="0" eaLnBrk="0" fontAlgn="base" latinLnBrk="0" hangingPunct="0">
              <a:lnSpc>
                <a:spcPct val="100000"/>
              </a:lnSpc>
              <a:spcBef>
                <a:spcPct val="0"/>
              </a:spcBef>
              <a:spcAft>
                <a:spcPct val="0"/>
              </a:spcAft>
              <a:buClrTx/>
              <a:buSzTx/>
              <a:buFontTx/>
              <a:buNone/>
              <a:tabLst/>
            </a:pPr>
            <a:r>
              <a:rPr lang="en-US" dirty="0"/>
              <a:t>In 2023, </a:t>
            </a:r>
            <a:r>
              <a:rPr lang="en-US" dirty="0" err="1"/>
              <a:t>nitazenes</a:t>
            </a:r>
            <a:r>
              <a:rPr lang="en-US" dirty="0"/>
              <a:t> were identified in 56 of 117 drug-related deaths (48%) in Estonia and in 38 of 130 (29%) in Latvia. This development is worrying. In drug-related death cases involving </a:t>
            </a:r>
            <a:r>
              <a:rPr lang="en-US" dirty="0" err="1"/>
              <a:t>nitazenes</a:t>
            </a:r>
            <a:r>
              <a:rPr lang="en-US" dirty="0"/>
              <a:t>, the most prominent </a:t>
            </a:r>
            <a:r>
              <a:rPr lang="en-US" dirty="0" err="1"/>
              <a:t>nitazenes</a:t>
            </a:r>
            <a:r>
              <a:rPr lang="en-US" dirty="0"/>
              <a:t> detected in Estonia in 2023 were </a:t>
            </a:r>
            <a:r>
              <a:rPr lang="en-US" dirty="0" err="1"/>
              <a:t>protonitazene</a:t>
            </a:r>
            <a:r>
              <a:rPr lang="en-US" dirty="0"/>
              <a:t> (38 of 56; 68%) and </a:t>
            </a:r>
            <a:r>
              <a:rPr lang="en-US" dirty="0" err="1"/>
              <a:t>metonitazene</a:t>
            </a:r>
            <a:r>
              <a:rPr lang="en-US" dirty="0"/>
              <a:t> (27 of 56; 48%); </a:t>
            </a:r>
            <a:r>
              <a:rPr lang="en-US" dirty="0" err="1"/>
              <a:t>isotonitazene</a:t>
            </a:r>
            <a:r>
              <a:rPr lang="en-US" dirty="0"/>
              <a:t> (32 of 38; 84%) was most common in Latvia.</a:t>
            </a:r>
            <a:endParaRPr kumimoji="0" lang="sv-SE" altLang="sv-SE" b="0" i="0" u="none" strike="noStrike" cap="none" normalizeH="0" baseline="0" dirty="0">
              <a:ln>
                <a:noFill/>
              </a:ln>
              <a:solidFill>
                <a:schemeClr val="tx1"/>
              </a:solidFill>
              <a:effectLst/>
              <a:latin typeface="Arial" panose="020B0604020202020204" pitchFamily="34" charset="0"/>
            </a:endParaRPr>
          </a:p>
        </p:txBody>
      </p:sp>
      <p:sp>
        <p:nvSpPr>
          <p:cNvPr id="5" name="textruta 4">
            <a:extLst>
              <a:ext uri="{FF2B5EF4-FFF2-40B4-BE49-F238E27FC236}">
                <a16:creationId xmlns:a16="http://schemas.microsoft.com/office/drawing/2014/main" id="{E38D7615-5323-8E24-8388-6283B735858B}"/>
              </a:ext>
            </a:extLst>
          </p:cNvPr>
          <p:cNvSpPr txBox="1"/>
          <p:nvPr/>
        </p:nvSpPr>
        <p:spPr>
          <a:xfrm>
            <a:off x="2864141" y="1239312"/>
            <a:ext cx="6094602" cy="584775"/>
          </a:xfrm>
          <a:prstGeom prst="rect">
            <a:avLst/>
          </a:prstGeom>
          <a:noFill/>
        </p:spPr>
        <p:txBody>
          <a:bodyPr wrap="square">
            <a:spAutoFit/>
          </a:bodyPr>
          <a:lstStyle/>
          <a:p>
            <a:pPr algn="ctr"/>
            <a:r>
              <a:rPr lang="en-US" sz="3200" i="0" dirty="0" err="1">
                <a:solidFill>
                  <a:srgbClr val="0F0F0F"/>
                </a:solidFill>
                <a:effectLst/>
                <a:latin typeface="Roboto" panose="020F0502020204030204" pitchFamily="2" charset="0"/>
              </a:rPr>
              <a:t>Nitazener</a:t>
            </a:r>
            <a:endParaRPr lang="sv-SE" dirty="0"/>
          </a:p>
        </p:txBody>
      </p:sp>
    </p:spTree>
    <p:extLst>
      <p:ext uri="{BB962C8B-B14F-4D97-AF65-F5344CB8AC3E}">
        <p14:creationId xmlns:p14="http://schemas.microsoft.com/office/powerpoint/2010/main" val="2738178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381EF7E7-B282-6FDC-B49D-5D39176413AD}"/>
              </a:ext>
            </a:extLst>
          </p:cNvPr>
          <p:cNvSpPr txBox="1"/>
          <p:nvPr/>
        </p:nvSpPr>
        <p:spPr>
          <a:xfrm>
            <a:off x="900418" y="469783"/>
            <a:ext cx="9988492" cy="646331"/>
          </a:xfrm>
          <a:prstGeom prst="rect">
            <a:avLst/>
          </a:prstGeom>
          <a:noFill/>
        </p:spPr>
        <p:txBody>
          <a:bodyPr wrap="square" rtlCol="0">
            <a:spAutoFit/>
          </a:bodyPr>
          <a:lstStyle/>
          <a:p>
            <a:pPr algn="ctr"/>
            <a:r>
              <a:rPr lang="en-US" sz="3600" i="0" dirty="0" err="1">
                <a:solidFill>
                  <a:srgbClr val="0F0F0F"/>
                </a:solidFill>
                <a:effectLst/>
                <a:latin typeface="Roboto" panose="020F0502020204030204" pitchFamily="2" charset="0"/>
              </a:rPr>
              <a:t>Nitazener</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C1DC8B39-D540-DCE1-BB71-2FB018D64534}"/>
              </a:ext>
            </a:extLst>
          </p:cNvPr>
          <p:cNvSpPr txBox="1"/>
          <p:nvPr/>
        </p:nvSpPr>
        <p:spPr>
          <a:xfrm>
            <a:off x="1973859" y="2305615"/>
            <a:ext cx="8220899" cy="2246769"/>
          </a:xfrm>
          <a:prstGeom prst="rect">
            <a:avLst/>
          </a:prstGeom>
          <a:noFill/>
        </p:spPr>
        <p:txBody>
          <a:bodyPr wrap="square">
            <a:spAutoFit/>
          </a:bodyPr>
          <a:lstStyle/>
          <a:p>
            <a:r>
              <a:rPr lang="en-US" sz="2000" dirty="0"/>
              <a:t>Although the high analgesic potency renders the manufacture of this series of compounds attractive to clandestine chemists, until the first identification of </a:t>
            </a:r>
            <a:r>
              <a:rPr lang="en-US" sz="2000" dirty="0" err="1"/>
              <a:t>isotonitazene</a:t>
            </a:r>
            <a:r>
              <a:rPr lang="en-US" sz="2000" dirty="0"/>
              <a:t> in 2019, when it was first identified on the illicit drug market, only etonitazene had been sporadically encountered on the drug market. As of 26 May 2020, </a:t>
            </a:r>
            <a:r>
              <a:rPr lang="en-US" sz="2000" dirty="0" err="1"/>
              <a:t>isotonitazene</a:t>
            </a:r>
            <a:r>
              <a:rPr lang="en-US" sz="2000" dirty="0"/>
              <a:t> is the only substance from the 2-benzylbenzimidazole series of opioid analgesics notified to the EMCDDA as an NPS</a:t>
            </a:r>
            <a:endParaRPr lang="sv-SE" sz="2000" dirty="0"/>
          </a:p>
        </p:txBody>
      </p:sp>
    </p:spTree>
    <p:extLst>
      <p:ext uri="{BB962C8B-B14F-4D97-AF65-F5344CB8AC3E}">
        <p14:creationId xmlns:p14="http://schemas.microsoft.com/office/powerpoint/2010/main" val="41676668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EB03E-9396-D54B-4DD9-E99146584594}"/>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5E8044E5-954A-5F12-A40E-F489CD23E61C}"/>
              </a:ext>
            </a:extLst>
          </p:cNvPr>
          <p:cNvSpPr txBox="1"/>
          <p:nvPr/>
        </p:nvSpPr>
        <p:spPr>
          <a:xfrm>
            <a:off x="900418" y="469783"/>
            <a:ext cx="9988492" cy="646331"/>
          </a:xfrm>
          <a:prstGeom prst="rect">
            <a:avLst/>
          </a:prstGeom>
          <a:noFill/>
        </p:spPr>
        <p:txBody>
          <a:bodyPr wrap="square" rtlCol="0">
            <a:spAutoFit/>
          </a:bodyPr>
          <a:lstStyle/>
          <a:p>
            <a:pPr algn="ctr"/>
            <a:r>
              <a:rPr lang="sv-SE" sz="3600" dirty="0" err="1"/>
              <a:t>Kratom</a:t>
            </a:r>
            <a:r>
              <a:rPr lang="sv-SE" sz="3600" dirty="0"/>
              <a:t> and </a:t>
            </a:r>
            <a:r>
              <a:rPr lang="sv-SE" sz="3600" dirty="0" err="1"/>
              <a:t>kratom</a:t>
            </a:r>
            <a:r>
              <a:rPr lang="sv-SE" sz="3600" dirty="0"/>
              <a:t> </a:t>
            </a:r>
            <a:r>
              <a:rPr lang="sv-SE" sz="3600" dirty="0" err="1"/>
              <a:t>products</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6DB9EAE5-46B8-2148-65D1-3EECD8EF6A0B}"/>
              </a:ext>
            </a:extLst>
          </p:cNvPr>
          <p:cNvSpPr txBox="1"/>
          <p:nvPr/>
        </p:nvSpPr>
        <p:spPr>
          <a:xfrm>
            <a:off x="1419836" y="1686187"/>
            <a:ext cx="9988491" cy="3416320"/>
          </a:xfrm>
          <a:prstGeom prst="rect">
            <a:avLst/>
          </a:prstGeom>
          <a:noFill/>
        </p:spPr>
        <p:txBody>
          <a:bodyPr wrap="square">
            <a:spAutoFit/>
          </a:bodyPr>
          <a:lstStyle/>
          <a:p>
            <a:r>
              <a:rPr lang="en-US" dirty="0"/>
              <a:t>19 % of experts report developments regarding kratom and kratom products (</a:t>
            </a:r>
            <a:r>
              <a:rPr lang="en-US" dirty="0" err="1"/>
              <a:t>mitragynine</a:t>
            </a:r>
            <a:r>
              <a:rPr lang="en-US" dirty="0"/>
              <a:t>, 7-OH-mitragynine), which are primarily consumed by adolescents and young adults. </a:t>
            </a:r>
          </a:p>
          <a:p>
            <a:endParaRPr lang="en-US" dirty="0"/>
          </a:p>
          <a:p>
            <a:r>
              <a:rPr lang="en-US" dirty="0"/>
              <a:t>Kratom is predominantly purchased via Clearnet online shops, mostly as herbal powder, but also as high-dose 7-OH products, the potency of which, according to the US Food and Drug Administration (FDA), can be around </a:t>
            </a:r>
            <a:r>
              <a:rPr lang="en-US" b="1" dirty="0"/>
              <a:t>13 times higher than that of morphine</a:t>
            </a:r>
            <a:r>
              <a:rPr lang="en-US" dirty="0"/>
              <a:t>. </a:t>
            </a:r>
          </a:p>
          <a:p>
            <a:endParaRPr lang="en-US" dirty="0"/>
          </a:p>
          <a:p>
            <a:r>
              <a:rPr lang="en-US" dirty="0"/>
              <a:t>Kratom is downplayed in marketing and is frequently used as part of polyvalent consumption, including for the self-treatment of withdrawal symptoms. </a:t>
            </a:r>
          </a:p>
          <a:p>
            <a:endParaRPr lang="en-US" dirty="0"/>
          </a:p>
          <a:p>
            <a:r>
              <a:rPr lang="en-US" dirty="0"/>
              <a:t>There are reports from individual German clinics of kratom users with withdrawal syndromes who require treatment with conventional substitution medications. </a:t>
            </a:r>
            <a:endParaRPr lang="sv-SE" dirty="0"/>
          </a:p>
        </p:txBody>
      </p:sp>
    </p:spTree>
    <p:extLst>
      <p:ext uri="{BB962C8B-B14F-4D97-AF65-F5344CB8AC3E}">
        <p14:creationId xmlns:p14="http://schemas.microsoft.com/office/powerpoint/2010/main" val="996904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3173E-7CE7-6285-D765-88E5AFCE7FAD}"/>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74801366-E953-2855-5816-1A907E9152BF}"/>
              </a:ext>
            </a:extLst>
          </p:cNvPr>
          <p:cNvSpPr txBox="1"/>
          <p:nvPr/>
        </p:nvSpPr>
        <p:spPr>
          <a:xfrm>
            <a:off x="900418" y="469783"/>
            <a:ext cx="9988492" cy="646331"/>
          </a:xfrm>
          <a:prstGeom prst="rect">
            <a:avLst/>
          </a:prstGeom>
          <a:noFill/>
        </p:spPr>
        <p:txBody>
          <a:bodyPr wrap="square" rtlCol="0">
            <a:spAutoFit/>
          </a:bodyPr>
          <a:lstStyle/>
          <a:p>
            <a:pPr algn="ctr"/>
            <a:r>
              <a:rPr lang="sv-SE" sz="3600" dirty="0"/>
              <a:t>Overall </a:t>
            </a:r>
            <a:r>
              <a:rPr lang="sv-SE" sz="3600" dirty="0" err="1"/>
              <a:t>assessment</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865C38DE-A9CE-CD8A-484D-28995975432A}"/>
              </a:ext>
            </a:extLst>
          </p:cNvPr>
          <p:cNvSpPr txBox="1"/>
          <p:nvPr/>
        </p:nvSpPr>
        <p:spPr>
          <a:xfrm>
            <a:off x="1419836" y="1686187"/>
            <a:ext cx="9988491" cy="4801314"/>
          </a:xfrm>
          <a:prstGeom prst="rect">
            <a:avLst/>
          </a:prstGeom>
          <a:noFill/>
        </p:spPr>
        <p:txBody>
          <a:bodyPr wrap="square">
            <a:spAutoFit/>
          </a:bodyPr>
          <a:lstStyle/>
          <a:p>
            <a:r>
              <a:rPr lang="en-US" dirty="0"/>
              <a:t>There is still no sign of an acute opioid crisis. </a:t>
            </a:r>
          </a:p>
          <a:p>
            <a:endParaRPr lang="en-US" dirty="0"/>
          </a:p>
          <a:p>
            <a:r>
              <a:rPr lang="en-US" dirty="0"/>
              <a:t>However, the critical developments already reported in the first Trendspotter have continued. In the short term, the presence of NSO as adulterants in heroin or in counterfeit tablets increases the risk of local or widespread clusters of poisoning, which are difficult to detect due to limited toxicological analysis and delayed reporting. The first cases of intoxication of this kind were reported in 2025. </a:t>
            </a:r>
          </a:p>
          <a:p>
            <a:endParaRPr lang="en-US" dirty="0"/>
          </a:p>
          <a:p>
            <a:r>
              <a:rPr lang="en-US" dirty="0"/>
              <a:t>Due to gaps in monitoring coverage, it must be assumed that many cases went undetected. </a:t>
            </a:r>
          </a:p>
          <a:p>
            <a:endParaRPr lang="en-US" dirty="0"/>
          </a:p>
          <a:p>
            <a:r>
              <a:rPr lang="en-US" dirty="0"/>
              <a:t>A potentially significant long-term trend is emerging in the form of a growing group of young people who use opioids (primarily medicines, and in some cases NSO and heroin), some of whom have already developed a dependency. </a:t>
            </a:r>
          </a:p>
          <a:p>
            <a:endParaRPr lang="en-US" dirty="0"/>
          </a:p>
          <a:p>
            <a:r>
              <a:rPr lang="en-US" dirty="0"/>
              <a:t>This is evident from a trend towards younger patients in inpatient rehabilitation and reports from substitution therapy. Given the chronic nature of addiction, it is plausible that these individuals will require long-term support.</a:t>
            </a:r>
            <a:endParaRPr lang="sv-SE" dirty="0"/>
          </a:p>
        </p:txBody>
      </p:sp>
    </p:spTree>
    <p:extLst>
      <p:ext uri="{BB962C8B-B14F-4D97-AF65-F5344CB8AC3E}">
        <p14:creationId xmlns:p14="http://schemas.microsoft.com/office/powerpoint/2010/main" val="71127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F5D26-061A-E7E6-6F6F-F7E57F55BAA5}"/>
            </a:ext>
          </a:extLst>
        </p:cNvPr>
        <p:cNvGrpSpPr/>
        <p:nvPr/>
      </p:nvGrpSpPr>
      <p:grpSpPr>
        <a:xfrm>
          <a:off x="0" y="0"/>
          <a:ext cx="0" cy="0"/>
          <a:chOff x="0" y="0"/>
          <a:chExt cx="0" cy="0"/>
        </a:xfrm>
      </p:grpSpPr>
      <p:sp>
        <p:nvSpPr>
          <p:cNvPr id="4" name="textruta 3">
            <a:extLst>
              <a:ext uri="{FF2B5EF4-FFF2-40B4-BE49-F238E27FC236}">
                <a16:creationId xmlns:a16="http://schemas.microsoft.com/office/drawing/2014/main" id="{7FE50E94-E878-8438-704C-4D7B5E5B7A1D}"/>
              </a:ext>
            </a:extLst>
          </p:cNvPr>
          <p:cNvSpPr txBox="1"/>
          <p:nvPr/>
        </p:nvSpPr>
        <p:spPr>
          <a:xfrm>
            <a:off x="900418" y="469783"/>
            <a:ext cx="9988492" cy="646331"/>
          </a:xfrm>
          <a:prstGeom prst="rect">
            <a:avLst/>
          </a:prstGeom>
          <a:noFill/>
        </p:spPr>
        <p:txBody>
          <a:bodyPr wrap="square" rtlCol="0">
            <a:spAutoFit/>
          </a:bodyPr>
          <a:lstStyle/>
          <a:p>
            <a:pPr algn="ctr"/>
            <a:r>
              <a:rPr lang="sv-SE" sz="3600" dirty="0"/>
              <a:t>Overall </a:t>
            </a:r>
            <a:r>
              <a:rPr lang="sv-SE" sz="3600" dirty="0" err="1"/>
              <a:t>assessment</a:t>
            </a:r>
            <a:endParaRPr lang="en-US" sz="3600" i="0" dirty="0">
              <a:solidFill>
                <a:srgbClr val="0F0F0F"/>
              </a:solidFill>
              <a:effectLst/>
              <a:latin typeface="Roboto" panose="020F0502020204030204" pitchFamily="2" charset="0"/>
            </a:endParaRPr>
          </a:p>
        </p:txBody>
      </p:sp>
      <p:sp>
        <p:nvSpPr>
          <p:cNvPr id="5" name="textruta 4">
            <a:extLst>
              <a:ext uri="{FF2B5EF4-FFF2-40B4-BE49-F238E27FC236}">
                <a16:creationId xmlns:a16="http://schemas.microsoft.com/office/drawing/2014/main" id="{BFC33C6C-B70B-78BB-15EB-0D854BBEFB09}"/>
              </a:ext>
            </a:extLst>
          </p:cNvPr>
          <p:cNvSpPr txBox="1"/>
          <p:nvPr/>
        </p:nvSpPr>
        <p:spPr>
          <a:xfrm>
            <a:off x="1419836" y="1686187"/>
            <a:ext cx="9988491" cy="3416320"/>
          </a:xfrm>
          <a:prstGeom prst="rect">
            <a:avLst/>
          </a:prstGeom>
          <a:noFill/>
        </p:spPr>
        <p:txBody>
          <a:bodyPr wrap="square">
            <a:spAutoFit/>
          </a:bodyPr>
          <a:lstStyle/>
          <a:p>
            <a:r>
              <a:rPr lang="en-US" dirty="0"/>
              <a:t>According to experts, the key drivers behind the dynamics described among young people are the wide range of substances available, their easy online accessibility, </a:t>
            </a:r>
            <a:r>
              <a:rPr lang="en-US" dirty="0" err="1"/>
              <a:t>aestheticisation</a:t>
            </a:r>
            <a:r>
              <a:rPr lang="en-US" dirty="0"/>
              <a:t> and glorification on social media and within subcultural scenes (including rap), as well as the positive image associated with them, coupled with a lack of specific prevention measures and low-threshold access to support for young people. </a:t>
            </a:r>
          </a:p>
          <a:p>
            <a:endParaRPr lang="en-US" dirty="0"/>
          </a:p>
          <a:p>
            <a:r>
              <a:rPr lang="en-US" dirty="0"/>
              <a:t>Added to this are psychological stresses and a generally observed trend towards polyvalent substance use. </a:t>
            </a:r>
          </a:p>
          <a:p>
            <a:endParaRPr lang="en-US" dirty="0"/>
          </a:p>
          <a:p>
            <a:r>
              <a:rPr lang="en-US" dirty="0"/>
              <a:t>Accordingly, there are frequent calls for specific prevention services for adolescents and young adults, as well as for strengthening addiction counselling and treatment specifically for younger people.</a:t>
            </a:r>
            <a:endParaRPr lang="sv-SE" dirty="0"/>
          </a:p>
        </p:txBody>
      </p:sp>
    </p:spTree>
    <p:extLst>
      <p:ext uri="{BB962C8B-B14F-4D97-AF65-F5344CB8AC3E}">
        <p14:creationId xmlns:p14="http://schemas.microsoft.com/office/powerpoint/2010/main" val="4110346187"/>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0957335_TF10001108_Win32" id="{24D35EAF-013B-456C-A1FC-4BC798D88951}" vid="{9AE28543-7CAD-4512-9CB0-E800DFBBCC8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{ACCAEFDA-DB84-4C01-B1D4-6C5E61A92143}tf10001108_win32</Template>
  <TotalTime>2030</TotalTime>
  <Words>2744</Words>
  <Application>Microsoft Office PowerPoint</Application>
  <PresentationFormat>Bredbild</PresentationFormat>
  <Paragraphs>360</Paragraphs>
  <Slides>32</Slides>
  <Notes>1</Notes>
  <HiddenSlides>0</HiddenSlides>
  <MMClips>0</MMClips>
  <ScaleCrop>false</ScaleCrop>
  <HeadingPairs>
    <vt:vector size="6" baseType="variant">
      <vt:variant>
        <vt:lpstr>Använt teckensnitt</vt:lpstr>
      </vt:variant>
      <vt:variant>
        <vt:i4>9</vt:i4>
      </vt:variant>
      <vt:variant>
        <vt:lpstr>Tema</vt:lpstr>
      </vt:variant>
      <vt:variant>
        <vt:i4>1</vt:i4>
      </vt:variant>
      <vt:variant>
        <vt:lpstr>Bildrubriker</vt:lpstr>
      </vt:variant>
      <vt:variant>
        <vt:i4>32</vt:i4>
      </vt:variant>
    </vt:vector>
  </HeadingPairs>
  <TitlesOfParts>
    <vt:vector size="42" baseType="lpstr">
      <vt:lpstr>Arial</vt:lpstr>
      <vt:lpstr>Calibri</vt:lpstr>
      <vt:lpstr>inherit</vt:lpstr>
      <vt:lpstr>Publico Text</vt:lpstr>
      <vt:lpstr>Roboto</vt:lpstr>
      <vt:lpstr>Segoe UI</vt:lpstr>
      <vt:lpstr>Segoe UI Light</vt:lpstr>
      <vt:lpstr>Times New Roman</vt:lpstr>
      <vt:lpstr>TimesNewRomanPSMT</vt:lpstr>
      <vt:lpstr>WelcomeDoc</vt:lpstr>
      <vt:lpstr>Nya syntetiska opioder – NSO 2026</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Severe poisonings in Sweden - demography, intensive care, and death</dc:title>
  <dc:creator>Kai Knudsen</dc:creator>
  <cp:keywords/>
  <cp:lastModifiedBy>Kai Knudsen</cp:lastModifiedBy>
  <cp:revision>134</cp:revision>
  <dcterms:created xsi:type="dcterms:W3CDTF">2024-01-24T08:52:44Z</dcterms:created>
  <dcterms:modified xsi:type="dcterms:W3CDTF">2026-04-27T19:22:12Z</dcterms:modified>
  <cp:version/>
</cp:coreProperties>
</file>